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7"/>
            <p14:sldId id="258"/>
            <p14:sldId id="261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27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персонала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вооруженном нападении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" y="-30627"/>
            <a:ext cx="9144000" cy="686877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99592" y="27809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>
                <a:latin typeface="Times New Roman"/>
                <a:ea typeface="Calibri"/>
              </a:rPr>
              <a:t>Стрелок </a:t>
            </a:r>
            <a:r>
              <a:rPr lang="ru-RU" sz="3800" b="1" dirty="0" smtClean="0">
                <a:latin typeface="Times New Roman"/>
                <a:ea typeface="Calibri"/>
              </a:rPr>
              <a:t>в здании Университета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2276872"/>
            <a:ext cx="7920879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Сигналом о нападении являются: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Звуки выстрелов;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Взрывы;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Крики;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 вооруженных людей.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1484784"/>
            <a:ext cx="684076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нахождении вне здания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Университета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немедленно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уйти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в сторону от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опасности, уводя за собой людей, которые находятся в непосредственной близости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</a:rPr>
              <a:t>при </a:t>
            </a:r>
            <a:r>
              <a:rPr lang="ru-RU" sz="2200" b="1" dirty="0">
                <a:latin typeface="Times New Roman"/>
                <a:ea typeface="Calibri"/>
              </a:rPr>
              <a:t>нахождении в здании </a:t>
            </a:r>
            <a:r>
              <a:rPr lang="ru-RU" sz="2200" b="1" dirty="0" smtClean="0">
                <a:latin typeface="Times New Roman"/>
                <a:ea typeface="Calibri"/>
              </a:rPr>
              <a:t>переместиться </a:t>
            </a:r>
            <a:r>
              <a:rPr lang="ru-RU" sz="2200" b="1" dirty="0">
                <a:latin typeface="Times New Roman"/>
                <a:ea typeface="Calibri"/>
              </a:rPr>
              <a:t>в ближайшее помещение, уводя за собой людей, находящихся </a:t>
            </a:r>
            <a:r>
              <a:rPr lang="ru-RU" sz="2200" b="1" dirty="0" smtClean="0">
                <a:latin typeface="Times New Roman"/>
                <a:ea typeface="Calibri"/>
              </a:rPr>
              <a:t>поблизости</a:t>
            </a:r>
            <a:r>
              <a:rPr lang="ru-RU" sz="2200" b="1" dirty="0" smtClean="0">
                <a:latin typeface="Times New Roman"/>
                <a:ea typeface="Calibri"/>
              </a:rPr>
              <a:t>;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/>
                <a:ea typeface="Calibri"/>
              </a:rPr>
              <a:t>обеспечить информирование оперативных служб и руководителя о ситуации и своем месте нахождения любым доступным способом</a:t>
            </a:r>
            <a:r>
              <a:rPr lang="ru-RU" sz="2200" b="1" dirty="0" smtClean="0">
                <a:latin typeface="Times New Roman"/>
                <a:ea typeface="Calibri"/>
              </a:rPr>
              <a:t>;</a:t>
            </a:r>
            <a:endParaRPr lang="ru-RU" sz="2200" b="1" dirty="0" smtClean="0">
              <a:latin typeface="Times New Roman"/>
              <a:ea typeface="Calibri"/>
            </a:endParaRP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/>
                <a:ea typeface="Calibri"/>
              </a:rPr>
              <a:t>находясь в помещении, обеспечить блокирование входов всеми доступными средствами, в том числе мебелью</a:t>
            </a:r>
            <a:r>
              <a:rPr lang="ru-RU" sz="2200" b="1" dirty="0" smtClean="0">
                <a:latin typeface="Times New Roman"/>
                <a:ea typeface="Calibri"/>
              </a:rPr>
              <a:t>;</a:t>
            </a:r>
            <a:endParaRPr lang="ru-RU" sz="2200" b="1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636" y="1340768"/>
            <a:ext cx="7704856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</a:rPr>
              <a:t>обеспечить размещение людей наиболее безопасным из возможных способов, как можно дальше от входов, ближе к капитальным стенам, ниже уровня оконных проемов, под прикрытием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</a:rPr>
              <a:t>мебели;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принять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меры к прекращению паники и громких разговоров (звуков) в помещении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допускать общения людей по любым средствам связи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принять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отключению;</a:t>
            </a:r>
            <a:endParaRPr lang="ru-RU" sz="2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endParaRPr lang="ru-RU" sz="22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62027" y="2060848"/>
            <a:ext cx="7704856" cy="346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ожидать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прибытия оперативных служб, разблокировать входы и покидать помещения только по команде руководства либо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представителей оперативных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служб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обеспечить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сбор и передачу обучающихся родителям (законным представителям);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обеспечить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указанию руководства проведение мероприятий по ликвидации последствий происшествия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3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0654" y="1340768"/>
            <a:ext cx="7704856" cy="438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при проведении операции по пресечению вооруженного нападения:</a:t>
            </a:r>
            <a:endParaRPr lang="ru-RU" sz="2200" b="1" dirty="0">
              <a:ea typeface="Calibri"/>
              <a:cs typeface="Times New Roman"/>
            </a:endParaRPr>
          </a:p>
          <a:p>
            <a:pPr marL="342900" lvl="0" indent="-342900" algn="just">
              <a:buSzPts val="900"/>
              <a:buFont typeface="Symbol"/>
              <a:buChar char=""/>
            </a:pPr>
            <a:r>
              <a:rPr lang="ru-RU" sz="2200" b="1" dirty="0">
                <a:latin typeface="Times New Roman"/>
              </a:rPr>
              <a:t>лечь на пол лицом вниз, голову закрыть руками, и не двигаться;</a:t>
            </a:r>
            <a:endParaRPr lang="ru-RU" sz="2200" b="1" dirty="0"/>
          </a:p>
          <a:p>
            <a:pPr marL="342900" lvl="0" indent="-342900" algn="just">
              <a:buSzPts val="900"/>
              <a:buFont typeface="Symbol"/>
              <a:buChar char=""/>
            </a:pPr>
            <a:r>
              <a:rPr lang="ru-RU" sz="2200" b="1" dirty="0">
                <a:latin typeface="Times New Roman"/>
              </a:rPr>
              <a:t>по возможности держаться подальше от проемов дверей и окон;</a:t>
            </a:r>
            <a:endParaRPr lang="ru-RU" sz="2200" b="1" dirty="0"/>
          </a:p>
          <a:p>
            <a:pPr marL="342900" lvl="0" indent="-342900" algn="just">
              <a:buSzPts val="900"/>
              <a:buFont typeface="Symbol"/>
              <a:buChar char=""/>
            </a:pPr>
            <a:r>
              <a:rPr lang="ru-RU" sz="2200" b="1" dirty="0">
                <a:latin typeface="Times New Roman"/>
              </a:rPr>
              <a:t>при ранении постараться не двигаться с целью уменьшения потери крови</a:t>
            </a:r>
            <a:r>
              <a:rPr lang="ru-RU" sz="2200" b="1" dirty="0" smtClean="0">
                <a:latin typeface="Times New Roman"/>
              </a:rPr>
              <a:t>;</a:t>
            </a:r>
          </a:p>
          <a:p>
            <a:pPr marL="342900" lvl="0" indent="-342900" algn="just">
              <a:buSzPts val="900"/>
              <a:buFont typeface="Symbol"/>
              <a:buChar char=""/>
            </a:pPr>
            <a:r>
              <a:rPr lang="ru-RU" sz="2200" b="1" dirty="0">
                <a:latin typeface="Times New Roman"/>
                <a:ea typeface="Calibri"/>
              </a:rPr>
              <a:t>не бежать навстречу сотрудникам, проводящим операцию по пресечению вооруженного нападения, или от них, так как они могут посчитать бегущих за преступников.</a:t>
            </a:r>
            <a:endParaRPr lang="ru-RU" sz="2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66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287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Алгоритм действий персонала СГУ им. Питирима Сорокина  при вооруженном нападении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14</cp:revision>
  <dcterms:created xsi:type="dcterms:W3CDTF">2022-05-13T11:17:36Z</dcterms:created>
  <dcterms:modified xsi:type="dcterms:W3CDTF">2022-10-07T11:52:08Z</dcterms:modified>
</cp:coreProperties>
</file>