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2D3FE6A-DEDD-4745-B7EC-06B5AA34136D}">
          <p14:sldIdLst>
            <p14:sldId id="256"/>
            <p14:sldId id="258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7" autoAdjust="0"/>
    <p:restoredTop sz="94629" autoAdjust="0"/>
  </p:normalViewPr>
  <p:slideViewPr>
    <p:cSldViewPr>
      <p:cViewPr>
        <p:scale>
          <a:sx n="118" d="100"/>
          <a:sy n="118" d="100"/>
        </p:scale>
        <p:origin x="-148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58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81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95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51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25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08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97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1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748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092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48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1E8CD-1B15-4B99-8928-E16BE2653854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42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388"/>
            <a:ext cx="914731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420888"/>
            <a:ext cx="8204448" cy="2592288"/>
          </a:xfrm>
        </p:spPr>
        <p:txBody>
          <a:bodyPr>
            <a:normAutofit/>
          </a:bodyPr>
          <a:lstStyle/>
          <a:p>
            <a:r>
              <a:rPr lang="ru-RU" sz="3800" b="1" dirty="0" smtClean="0">
                <a:latin typeface="Times New Roman"/>
                <a:ea typeface="Calibri"/>
              </a:rPr>
              <a:t>Алгоритм </a:t>
            </a:r>
            <a:r>
              <a:rPr lang="ru-RU" sz="3800" b="1" dirty="0">
                <a:latin typeface="Times New Roman"/>
                <a:ea typeface="Calibri"/>
              </a:rPr>
              <a:t>действий </a:t>
            </a:r>
            <a:r>
              <a:rPr lang="ru-RU" sz="3800" b="1" dirty="0" smtClean="0">
                <a:latin typeface="Times New Roman"/>
                <a:ea typeface="Calibri"/>
              </a:rPr>
              <a:t>обучающихся</a:t>
            </a:r>
            <a:r>
              <a:rPr lang="ru-RU" sz="3800" b="1" dirty="0" smtClean="0">
                <a:latin typeface="Times New Roman"/>
                <a:ea typeface="Calibri"/>
              </a:rPr>
              <a:t/>
            </a:r>
            <a:br>
              <a:rPr lang="ru-RU" sz="3800" b="1" dirty="0" smtClean="0">
                <a:latin typeface="Times New Roman"/>
                <a:ea typeface="Calibri"/>
              </a:rPr>
            </a:br>
            <a:r>
              <a:rPr lang="ru-RU" sz="3800" b="1" dirty="0" smtClean="0">
                <a:latin typeface="Times New Roman"/>
                <a:ea typeface="Calibri"/>
              </a:rPr>
              <a:t>СГУ им. Питирима Сорокина </a:t>
            </a:r>
            <a:br>
              <a:rPr lang="ru-RU" sz="3800" b="1" dirty="0" smtClean="0">
                <a:latin typeface="Times New Roman"/>
                <a:ea typeface="Calibri"/>
              </a:rPr>
            </a:br>
            <a:r>
              <a:rPr lang="ru-RU" sz="3800" b="1" dirty="0" smtClean="0">
                <a:latin typeface="Times New Roman"/>
                <a:ea typeface="Calibri"/>
              </a:rPr>
              <a:t>при захвате заложников</a:t>
            </a:r>
            <a:endParaRPr lang="ru-RU" sz="3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539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6456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6" y="6672200"/>
            <a:ext cx="9144000" cy="185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55576" y="1412776"/>
            <a:ext cx="7920879" cy="4960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 </a:t>
            </a:r>
            <a:r>
              <a:rPr lang="ru-RU" sz="22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нахождении рядом с местом захвата заложников попытаться покинуть опасную зону, при невозможности таких действий оставаться на месте, не провоцировать нарушителя, выполнять его требования, сохранять спокойствие и не допускать паники, вести себя как можно незаметнее и не переключать на себя внимание нарушителя</a:t>
            </a:r>
            <a:r>
              <a:rPr lang="ru-RU" sz="2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 </a:t>
            </a:r>
            <a:r>
              <a:rPr lang="ru-RU" sz="22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нахождении в помещении вблизи места захвата заложников помочь работникам Университета заблокировать входы, в том числе с помощью мебели (самостоятельно заблокировать входы, если рядом не оказалось работника), сохранять спокойствие, разговаривать тихо, внимательно слушать и выполнять указания работника;</a:t>
            </a:r>
            <a:endParaRPr lang="ru-RU" sz="22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70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6456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6" y="6672200"/>
            <a:ext cx="9144000" cy="185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03548" y="1436100"/>
            <a:ext cx="8136904" cy="466794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342900" indent="-342900" algn="just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разместиться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наиболее безопасным из возможных способов: как можно дальше от входов, ближе к капитальным стенам, ниже уровня оконных проемов, под прикрытием мебели</a:t>
            </a: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;</a:t>
            </a:r>
          </a:p>
          <a:p>
            <a:pPr marL="342900" indent="-342900" algn="just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переключить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средства связи в бесшумный режим либо выключить их;</a:t>
            </a:r>
          </a:p>
          <a:p>
            <a:pPr marL="342900" indent="-342900" algn="just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оказать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помощь и поддержку другим обучающимся только по указанию работника </a:t>
            </a: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Университета;</a:t>
            </a:r>
          </a:p>
          <a:p>
            <a:pPr marL="342900" indent="-342900" algn="just">
              <a:spcAft>
                <a:spcPts val="1000"/>
              </a:spcAft>
              <a:buFontTx/>
              <a:buChar char="-"/>
            </a:pPr>
            <a:r>
              <a:rPr lang="ru-RU" sz="2200" b="1" dirty="0">
                <a:latin typeface="Times New Roman"/>
                <a:ea typeface="Calibri"/>
                <a:cs typeface="Times New Roman"/>
              </a:rPr>
              <a:t>разблокировать выходы и выходить из помещения только по указанию </a:t>
            </a: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работника или представителей оперативных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служб;</a:t>
            </a:r>
          </a:p>
          <a:p>
            <a:pPr marL="342900" indent="-342900" algn="just">
              <a:spcAft>
                <a:spcPts val="1000"/>
              </a:spcAft>
              <a:buFontTx/>
              <a:buChar char="-"/>
            </a:pPr>
            <a:endParaRPr lang="ru-RU" sz="2200" b="1" dirty="0"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7616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0"/>
            <a:ext cx="9144000" cy="7996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6589908"/>
            <a:ext cx="9144000" cy="27538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14636" y="1124744"/>
            <a:ext cx="7704856" cy="4160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Во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время проведения операции по освобождению:</a:t>
            </a:r>
          </a:p>
          <a:p>
            <a:pPr marL="342900" lvl="0" indent="-342900" algn="just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лечь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на пол лицом вниз, голову закрыть руками и не двигаться;</a:t>
            </a:r>
          </a:p>
          <a:p>
            <a:pPr marL="342900" lvl="0" indent="-342900" algn="just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по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возможности держаться подальше от проемов дверей и окон;</a:t>
            </a:r>
          </a:p>
          <a:p>
            <a:pPr marL="342900" lvl="0" indent="-342900" algn="just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при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ранении постараться не двигаться с целью уменьшения потери крови;</a:t>
            </a:r>
          </a:p>
          <a:p>
            <a:pPr marL="342900" lvl="0" indent="-342900" algn="just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не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бежать навстречу сотрудникам, проводящим операцию, или от них, так как они могут посчитать бегущих за преступников.</a:t>
            </a:r>
          </a:p>
        </p:txBody>
      </p:sp>
    </p:spTree>
    <p:extLst>
      <p:ext uri="{BB962C8B-B14F-4D97-AF65-F5344CB8AC3E}">
        <p14:creationId xmlns:p14="http://schemas.microsoft.com/office/powerpoint/2010/main" val="290775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221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Алгоритм действий обучающихся СГУ им. Питирима Сорокина  при захвате заложников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Габова Мария Владимировна</dc:creator>
  <cp:lastModifiedBy>Зюзев Вячеслав Анатольевич</cp:lastModifiedBy>
  <cp:revision>27</cp:revision>
  <dcterms:created xsi:type="dcterms:W3CDTF">2022-05-13T11:17:36Z</dcterms:created>
  <dcterms:modified xsi:type="dcterms:W3CDTF">2022-10-05T12:01:05Z</dcterms:modified>
</cp:coreProperties>
</file>