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2D3FE6A-DEDD-4745-B7EC-06B5AA34136D}">
          <p14:sldIdLst>
            <p14:sldId id="256"/>
            <p14:sldId id="258"/>
            <p14:sldId id="261"/>
            <p14:sldId id="259"/>
            <p14:sldId id="26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4629" autoAdjust="0"/>
  </p:normalViewPr>
  <p:slideViewPr>
    <p:cSldViewPr>
      <p:cViewPr>
        <p:scale>
          <a:sx n="100" d="100"/>
          <a:sy n="100" d="100"/>
        </p:scale>
        <p:origin x="-156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8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81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95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51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25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08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7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1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74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09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48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1E8CD-1B15-4B99-8928-E16BE2653854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9089A-77EC-40AB-A637-7F8457E615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42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88"/>
            <a:ext cx="914731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204448" cy="2592288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latin typeface="Times New Roman"/>
                <a:ea typeface="Calibri"/>
              </a:rPr>
              <a:t>Алгоритм </a:t>
            </a:r>
            <a:r>
              <a:rPr lang="ru-RU" sz="3800" b="1" dirty="0">
                <a:latin typeface="Times New Roman"/>
                <a:ea typeface="Calibri"/>
              </a:rPr>
              <a:t>действий </a:t>
            </a:r>
            <a:r>
              <a:rPr lang="ru-RU" sz="3800" b="1" dirty="0" smtClean="0">
                <a:latin typeface="Times New Roman"/>
                <a:ea typeface="Calibri"/>
              </a:rPr>
              <a:t>персонала</a:t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СГУ им. Питирима Сорокина </a:t>
            </a:r>
            <a:br>
              <a:rPr lang="ru-RU" sz="3800" b="1" dirty="0" smtClean="0">
                <a:latin typeface="Times New Roman"/>
                <a:ea typeface="Calibri"/>
              </a:rPr>
            </a:br>
            <a:r>
              <a:rPr lang="ru-RU" sz="3800" b="1" dirty="0" smtClean="0">
                <a:latin typeface="Times New Roman"/>
                <a:ea typeface="Calibri"/>
              </a:rPr>
              <a:t>при захвате заложников</a:t>
            </a:r>
            <a:endParaRPr lang="ru-RU" sz="3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39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1578" y="2132856"/>
            <a:ext cx="7920879" cy="373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при нахождении рядом с местом захвата заложников попытаться покинуть опасную зону, уводя за собой находящихся поблизости людей;</a:t>
            </a:r>
          </a:p>
          <a:p>
            <a:pPr algn="just">
              <a:spcAft>
                <a:spcPts val="100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при невозможности таких действий оставаться на месте, не провоцировать нарушителя, выполнять его требования, не допускать паники среди обучающихся и персонала, не переключать на себя внимание нарушителя;</a:t>
            </a:r>
          </a:p>
          <a:p>
            <a:pPr algn="just">
              <a:spcAft>
                <a:spcPts val="100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- при нахождении в помещении вблизи места захвата заложников, обеспечить блокирование входов всеми доступными средствами, в том числе мебелью;</a:t>
            </a:r>
          </a:p>
        </p:txBody>
      </p:sp>
    </p:spTree>
    <p:extLst>
      <p:ext uri="{BB962C8B-B14F-4D97-AF65-F5344CB8AC3E}">
        <p14:creationId xmlns:p14="http://schemas.microsoft.com/office/powerpoint/2010/main" val="35907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64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6" y="6672200"/>
            <a:ext cx="9144000" cy="185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03548" y="1500220"/>
            <a:ext cx="8136904" cy="453970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- принять меры к прекращению паники и громких разговоров (звуков) в помещении;</a:t>
            </a:r>
          </a:p>
          <a:p>
            <a:pPr algn="just">
              <a:spcAft>
                <a:spcPts val="100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- обеспечить размещение людей наиболее безопасным из возможных способов, как можно дальше от входов, ближе к капитальным стенам, ниже уровня оконных проемов, под прикрытием мебели;</a:t>
            </a:r>
          </a:p>
          <a:p>
            <a:pPr algn="just">
              <a:spcAft>
                <a:spcPts val="100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- принять меры к переводу всех имеющихся в помещении средств связи и иных приборов (приспособлений), в том числе предназначенных для обеспечения учебного процесса в беззвучный режим либо их отключению;</a:t>
            </a:r>
          </a:p>
          <a:p>
            <a:pPr algn="just">
              <a:spcAft>
                <a:spcPts val="100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- не допускать общения обучающихся и персонала по любым средствам связи;</a:t>
            </a:r>
          </a:p>
        </p:txBody>
      </p:sp>
    </p:spTree>
    <p:extLst>
      <p:ext uri="{BB962C8B-B14F-4D97-AF65-F5344CB8AC3E}">
        <p14:creationId xmlns:p14="http://schemas.microsoft.com/office/powerpoint/2010/main" val="237616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9717" y="2204864"/>
            <a:ext cx="8574694" cy="271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- обеспечить передачу информации о захвате заложников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  руководству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любым доступным способом при возможности;</a:t>
            </a:r>
          </a:p>
          <a:p>
            <a:pPr lvl="0" algn="just">
              <a:spcAft>
                <a:spcPts val="1000"/>
              </a:spcAft>
            </a:pPr>
            <a:r>
              <a:rPr lang="ru-RU" sz="2200" b="1" dirty="0">
                <a:latin typeface="Times New Roman"/>
                <a:ea typeface="Calibri"/>
                <a:cs typeface="Times New Roman"/>
              </a:rPr>
              <a:t>- обеспечить информирование оперативных служб любым доступным способом при возможности;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ожидать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прибытия оперативных служб, разблокировать входы и покидать помещения только по команде руководства либо 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представителей оперативных </a:t>
            </a:r>
            <a:r>
              <a:rPr lang="ru-RU" sz="2200" b="1" dirty="0">
                <a:latin typeface="Times New Roman"/>
                <a:ea typeface="Calibri"/>
                <a:cs typeface="Times New Roman"/>
              </a:rPr>
              <a:t>служб</a:t>
            </a:r>
            <a:r>
              <a:rPr lang="ru-RU" sz="2200" b="1" dirty="0" smtClean="0">
                <a:latin typeface="Times New Roman"/>
                <a:ea typeface="Calibri"/>
                <a:cs typeface="Times New Roman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21330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27584" y="1052736"/>
            <a:ext cx="770485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нахождении вне опасной зоны (далеко от места захвата заложников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):</a:t>
            </a:r>
          </a:p>
          <a:p>
            <a:pPr marL="342900" lvl="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обеспечить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проведение эвакуации людей, при возможности с личными (ценными) вещами, теплой одеждой к месту сбора (в зимний период принять все возможные меры к исключению случаев обморожения обучающихся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);</a:t>
            </a:r>
          </a:p>
          <a:p>
            <a:pPr marL="342900" lvl="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указанию руководства осуществить проверку помещений на предмет эвакуации людей, о результатах сообщить 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руководству;</a:t>
            </a:r>
          </a:p>
          <a:p>
            <a:pPr marL="342900" lvl="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убедившись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 полной эвакуации из помещения при возможности закрыть входы</a:t>
            </a: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2200" b="1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738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0"/>
            <a:ext cx="9144000" cy="79960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6" y="6589908"/>
            <a:ext cx="9144000" cy="27538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14636" y="1124744"/>
            <a:ext cx="7704856" cy="4160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время проведения операции по освобождению: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лечь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 пол лицом вниз, голову закрыть руками и не двигаться;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возможности держаться подальше от проемов дверей и окон;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при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ранении постараться не двигаться с целью уменьшения потери крови;</a:t>
            </a:r>
          </a:p>
          <a:p>
            <a:pPr marL="342900" lvl="0" indent="-342900" algn="just">
              <a:spcAft>
                <a:spcPts val="1000"/>
              </a:spcAft>
              <a:buFontTx/>
              <a:buChar char="-"/>
            </a:pPr>
            <a:r>
              <a:rPr lang="ru-RU" sz="2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не </a:t>
            </a:r>
            <a:r>
              <a:rPr lang="ru-RU" sz="2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бежать навстречу сотрудникам, проводящим операцию, или от них, так как они могут посчитать бегущих за преступников.</a:t>
            </a:r>
          </a:p>
        </p:txBody>
      </p:sp>
    </p:spTree>
    <p:extLst>
      <p:ext uri="{BB962C8B-B14F-4D97-AF65-F5344CB8AC3E}">
        <p14:creationId xmlns:p14="http://schemas.microsoft.com/office/powerpoint/2010/main" val="29077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344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Алгоритм действий персонала СГУ им. Питирима Сорокина  при захвате заложников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Габова Мария Владимировна</dc:creator>
  <cp:lastModifiedBy>Зюзев Вячеслав Анатольевич</cp:lastModifiedBy>
  <cp:revision>26</cp:revision>
  <dcterms:created xsi:type="dcterms:W3CDTF">2022-05-13T11:17:36Z</dcterms:created>
  <dcterms:modified xsi:type="dcterms:W3CDTF">2022-10-07T12:03:00Z</dcterms:modified>
</cp:coreProperties>
</file>