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757B0-10C1-4BD7-9BCF-49A50E28DEAF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AF8F-85CC-4285-8759-88F995F66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0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DA0353-DE26-4E96-9AA7-A7813A5DE970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16C04A-B582-4458-9737-B056A97046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ldskill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50plus.worldskills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50plus.worldskills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50plus.worldskill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50plus.worldskills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2816990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 smtClean="0"/>
              <a:t>Специальная программа профессионального обучения и дополнительного профессионального образования граждан </a:t>
            </a:r>
            <a:r>
              <a:rPr lang="ru-RU" sz="3200" dirty="0" err="1" smtClean="0"/>
              <a:t>предпенсионного</a:t>
            </a:r>
            <a:r>
              <a:rPr lang="ru-RU" sz="3200" dirty="0" smtClean="0"/>
              <a:t> возраста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727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6400800" cy="5040560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dirty="0"/>
              <a:t>Каждый человек </a:t>
            </a:r>
            <a:r>
              <a:rPr lang="ru-RU" dirty="0" err="1"/>
              <a:t>предпенсионного</a:t>
            </a:r>
            <a:r>
              <a:rPr lang="ru-RU" dirty="0"/>
              <a:t> возраста может пройти профессиональное обучение или получить дополнительное профессиональное образование </a:t>
            </a:r>
            <a:r>
              <a:rPr lang="ru-RU" dirty="0" smtClean="0"/>
              <a:t>в </a:t>
            </a:r>
            <a:r>
              <a:rPr lang="ru-RU" dirty="0"/>
              <a:t>специальной федеральной программе, которую реализует</a:t>
            </a:r>
            <a:br>
              <a:rPr lang="ru-RU" dirty="0"/>
            </a:br>
            <a:r>
              <a:rPr lang="ru-RU" dirty="0">
                <a:hlinkClick r:id="rId2"/>
              </a:rPr>
              <a:t>Союз </a:t>
            </a:r>
            <a:r>
              <a:rPr lang="ru-RU" dirty="0" err="1">
                <a:hlinkClick r:id="rId2"/>
              </a:rPr>
              <a:t>Ворлдскиллс</a:t>
            </a:r>
            <a:r>
              <a:rPr lang="ru-RU" dirty="0">
                <a:hlinkClick r:id="rId2"/>
              </a:rPr>
              <a:t> Россия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основании</a:t>
            </a:r>
            <a:br>
              <a:rPr lang="ru-RU" dirty="0"/>
            </a:br>
            <a:r>
              <a:rPr lang="ru-RU" dirty="0"/>
              <a:t>распоряжения Правительства </a:t>
            </a:r>
            <a:r>
              <a:rPr lang="ru-RU" dirty="0" smtClean="0"/>
              <a:t>РФ</a:t>
            </a:r>
          </a:p>
          <a:p>
            <a:pPr marL="45720" indent="0" algn="ctr">
              <a:buNone/>
            </a:pPr>
            <a:r>
              <a:rPr lang="ru-RU" b="1" u="sng" dirty="0" smtClean="0">
                <a:effectLst/>
              </a:rPr>
              <a:t>обучение за счет средств федерального бюджета 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b="1" u="sng" dirty="0" err="1" smtClean="0"/>
              <a:t>Предпенсионеры</a:t>
            </a:r>
            <a:r>
              <a:rPr lang="ru-RU" dirty="0" smtClean="0"/>
              <a:t> – граждане в течение пяти лет до наступления возраста, дающего право на страховую пенсию по старости, в том числе назначаемую досрочно.</a:t>
            </a:r>
          </a:p>
          <a:p>
            <a:pPr marL="45720" indent="0">
              <a:buNone/>
            </a:pPr>
            <a:endParaRPr lang="ru-RU" dirty="0" smtClean="0">
              <a:effectLst/>
            </a:endParaRPr>
          </a:p>
          <a:p>
            <a:pPr marL="45720" indent="0">
              <a:buNone/>
            </a:pPr>
            <a:r>
              <a:rPr lang="ru-RU" dirty="0" smtClean="0"/>
              <a:t>Ж</a:t>
            </a:r>
            <a:r>
              <a:rPr lang="ru-RU" dirty="0" smtClean="0">
                <a:effectLst/>
              </a:rPr>
              <a:t>енщины – 1964-1968 г.р.</a:t>
            </a:r>
          </a:p>
          <a:p>
            <a:pPr marL="45720" indent="0">
              <a:buNone/>
            </a:pPr>
            <a:r>
              <a:rPr lang="ru-RU" dirty="0" smtClean="0"/>
              <a:t>Мужчины 1959-1963 г.р. </a:t>
            </a:r>
          </a:p>
          <a:p>
            <a:pPr marL="45720" indent="0">
              <a:buNone/>
            </a:pPr>
            <a:endParaRPr lang="ru-RU" dirty="0">
              <a:effectLst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6096" y="4581128"/>
            <a:ext cx="266429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25 тыс. граждан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24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frf.ru/files/branches/komi/povyishenie_vozrasta/severy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611505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509120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Сроки выхода на пенсию для граждан, имеющих полный северный </a:t>
            </a:r>
            <a:r>
              <a:rPr lang="ru-RU" b="1" dirty="0" smtClean="0"/>
              <a:t>стаж*, </a:t>
            </a:r>
            <a:r>
              <a:rPr lang="ru-RU" b="1" dirty="0"/>
              <a:t>в переходный период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55976" y="4365104"/>
            <a:ext cx="4536504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*Северный </a:t>
            </a:r>
            <a:r>
              <a:rPr lang="ru-RU" sz="1600" dirty="0">
                <a:solidFill>
                  <a:schemeClr val="tx1"/>
                </a:solidFill>
              </a:rPr>
              <a:t>стаж - стаж работы в районах Крайнего Севера (РКС) и в местностях, к ним приравненных (МКС). Требуемая продолжительность северного стажа: не менее 15 лет в РКС или не менее 20 лет в МКС. Страховой стаж при этом должен составлять не менее 20 лет для женщин и не менее 25 лет для мужчин.</a:t>
            </a:r>
          </a:p>
        </p:txBody>
      </p:sp>
    </p:spTree>
    <p:extLst>
      <p:ext uri="{BB962C8B-B14F-4D97-AF65-F5344CB8AC3E}">
        <p14:creationId xmlns:p14="http://schemas.microsoft.com/office/powerpoint/2010/main" val="218485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7344816" cy="50405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dirty="0" smtClean="0"/>
              <a:t>Сайт </a:t>
            </a: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50plus.worldskills.ru</a:t>
            </a:r>
            <a:endParaRPr lang="ru-RU" sz="3600" dirty="0" smtClean="0"/>
          </a:p>
          <a:p>
            <a:pPr marL="788670" indent="-742950" algn="ctr">
              <a:buAutoNum type="arabicPeriod"/>
            </a:pPr>
            <a:r>
              <a:rPr lang="ru-RU" sz="3600" dirty="0" smtClean="0"/>
              <a:t>Регистрация</a:t>
            </a:r>
          </a:p>
          <a:p>
            <a:pPr marL="45720" indent="0" algn="ctr">
              <a:buNone/>
            </a:pPr>
            <a:r>
              <a:rPr lang="ru-RU" sz="3600" dirty="0"/>
              <a:t>Для записи на программу обучения вам необходимо зарегистрироваться на этом сайте и выбрать интересующие вас профессиональные компетенции. </a:t>
            </a:r>
          </a:p>
          <a:p>
            <a:pPr marL="788670" indent="-742950" algn="ctr">
              <a:buAutoNum type="arabicPeriod"/>
            </a:pPr>
            <a:endParaRPr lang="ru-RU" sz="3600" dirty="0" smtClean="0"/>
          </a:p>
          <a:p>
            <a:pPr marL="45720" indent="0">
              <a:buNone/>
            </a:pPr>
            <a:endParaRPr lang="ru-RU" sz="3600" dirty="0">
              <a:effectLst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8818" y="5301208"/>
            <a:ext cx="1837638" cy="115212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116 </a:t>
            </a:r>
            <a:r>
              <a:rPr lang="ru-RU" dirty="0" smtClean="0">
                <a:solidFill>
                  <a:schemeClr val="tx1"/>
                </a:solidFill>
              </a:rPr>
              <a:t>компетенций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4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7344816" cy="50405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dirty="0" smtClean="0"/>
              <a:t>Сайт </a:t>
            </a: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50plus.worldskills.ru</a:t>
            </a:r>
            <a:endParaRPr lang="ru-RU" sz="3600" dirty="0" smtClean="0"/>
          </a:p>
          <a:p>
            <a:pPr marL="45720" indent="0" algn="ctr">
              <a:buNone/>
            </a:pPr>
            <a:r>
              <a:rPr lang="ru-RU" sz="3600" dirty="0" smtClean="0"/>
              <a:t>2. Выбор </a:t>
            </a:r>
            <a:r>
              <a:rPr lang="ru-RU" sz="3600" dirty="0"/>
              <a:t>программы</a:t>
            </a:r>
          </a:p>
          <a:p>
            <a:pPr marL="45720" indent="0" algn="ctr">
              <a:buNone/>
            </a:pPr>
            <a:r>
              <a:rPr lang="ru-RU" sz="3600" dirty="0"/>
              <a:t>Пройдите профессиональное тестирование по выбранным компетенциям и получите индивидуальные рекомендации по выбору программы </a:t>
            </a:r>
            <a:r>
              <a:rPr lang="ru-RU" sz="3600" dirty="0" smtClean="0"/>
              <a:t>обучения</a:t>
            </a:r>
            <a:endParaRPr lang="ru-RU" sz="3600" dirty="0"/>
          </a:p>
          <a:p>
            <a:pPr marL="788670" indent="-742950" algn="ctr">
              <a:buAutoNum type="arabicPeriod"/>
            </a:pPr>
            <a:endParaRPr lang="ru-RU" sz="3600" dirty="0" smtClean="0"/>
          </a:p>
          <a:p>
            <a:pPr marL="45720" indent="0">
              <a:buNone/>
            </a:pPr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50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7344816" cy="504056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3600" dirty="0" smtClean="0"/>
              <a:t>Сайт </a:t>
            </a: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50plus.worldskills.ru</a:t>
            </a:r>
            <a:endParaRPr lang="ru-RU" sz="3600" dirty="0" smtClean="0"/>
          </a:p>
          <a:p>
            <a:pPr marL="45720" indent="0" algn="ctr">
              <a:buNone/>
            </a:pPr>
            <a:r>
              <a:rPr lang="ru-RU" sz="2800" dirty="0"/>
              <a:t>3. </a:t>
            </a:r>
            <a:r>
              <a:rPr lang="ru-RU" sz="2800" dirty="0" smtClean="0"/>
              <a:t>Обучение</a:t>
            </a:r>
          </a:p>
          <a:p>
            <a:pPr marL="45720" indent="0" algn="ctr">
              <a:buNone/>
            </a:pPr>
            <a:r>
              <a:rPr lang="ru-RU" sz="2800" b="1" dirty="0"/>
              <a:t>7 профессиональных областей</a:t>
            </a:r>
          </a:p>
          <a:p>
            <a:pPr algn="ctr">
              <a:buFontTx/>
              <a:buChar char="-"/>
            </a:pPr>
            <a:r>
              <a:rPr lang="ru-RU" sz="2800" dirty="0"/>
              <a:t>Производство и инженерные технологии</a:t>
            </a:r>
          </a:p>
          <a:p>
            <a:pPr algn="ctr">
              <a:buFontTx/>
              <a:buChar char="-"/>
            </a:pPr>
            <a:r>
              <a:rPr lang="ru-RU" sz="2800" dirty="0"/>
              <a:t>Информационные и коммуникационные технологии</a:t>
            </a:r>
          </a:p>
          <a:p>
            <a:pPr algn="ctr">
              <a:buFontTx/>
              <a:buChar char="-"/>
            </a:pPr>
            <a:r>
              <a:rPr lang="ru-RU" sz="2800" dirty="0"/>
              <a:t>Строительство и строительные технологии</a:t>
            </a:r>
          </a:p>
          <a:p>
            <a:pPr algn="ctr">
              <a:buFontTx/>
              <a:buChar char="-"/>
            </a:pPr>
            <a:r>
              <a:rPr lang="ru-RU" sz="2800" dirty="0"/>
              <a:t>Сфера услуг</a:t>
            </a:r>
          </a:p>
          <a:p>
            <a:pPr algn="ctr">
              <a:buFontTx/>
              <a:buChar char="-"/>
            </a:pPr>
            <a:r>
              <a:rPr lang="ru-RU" sz="2800" dirty="0"/>
              <a:t>Образование</a:t>
            </a:r>
          </a:p>
          <a:p>
            <a:pPr algn="ctr">
              <a:buFontTx/>
              <a:buChar char="-"/>
            </a:pPr>
            <a:r>
              <a:rPr lang="ru-RU" sz="2800" dirty="0"/>
              <a:t>Творчество и дизайн</a:t>
            </a:r>
          </a:p>
          <a:p>
            <a:pPr algn="ctr">
              <a:buFontTx/>
              <a:buChar char="-"/>
            </a:pPr>
            <a:r>
              <a:rPr lang="ru-RU" sz="2800" dirty="0"/>
              <a:t>Транспорт и логистика </a:t>
            </a:r>
          </a:p>
          <a:p>
            <a:pPr marL="45720" indent="0" algn="ctr">
              <a:buNone/>
            </a:pPr>
            <a:endParaRPr lang="ru-RU" sz="2800" dirty="0"/>
          </a:p>
          <a:p>
            <a:pPr algn="ctr">
              <a:buFontTx/>
              <a:buChar char="-"/>
            </a:pPr>
            <a:endParaRPr lang="ru-RU" sz="3600" dirty="0"/>
          </a:p>
          <a:p>
            <a:pPr marL="788670" indent="-742950" algn="ctr">
              <a:buAutoNum type="arabicPeriod"/>
            </a:pPr>
            <a:endParaRPr lang="ru-RU" sz="3600" dirty="0" smtClean="0"/>
          </a:p>
          <a:p>
            <a:pPr marL="45720" indent="0">
              <a:buNone/>
            </a:pPr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879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7632848" cy="504056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3600" dirty="0" smtClean="0"/>
              <a:t>Сайт </a:t>
            </a: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50plus.worldskills.ru</a:t>
            </a:r>
            <a:endParaRPr lang="ru-RU" sz="3600" dirty="0" smtClean="0"/>
          </a:p>
          <a:p>
            <a:pPr marL="45720" indent="0" algn="ctr">
              <a:buNone/>
            </a:pPr>
            <a:r>
              <a:rPr lang="ru-RU" sz="2800" dirty="0" smtClean="0"/>
              <a:t>5 видов программ:</a:t>
            </a:r>
          </a:p>
          <a:p>
            <a:pPr marL="45720" indent="0" algn="ctr">
              <a:buNone/>
            </a:pPr>
            <a:r>
              <a:rPr lang="ru-RU" sz="2800" b="1" i="1" u="sng" dirty="0" smtClean="0"/>
              <a:t>- Профессиональное обучение</a:t>
            </a:r>
            <a:r>
              <a:rPr lang="ru-RU" sz="2800" dirty="0" smtClean="0"/>
              <a:t>, в том числе профессиональная подготовка по профессиям рабочих, должностям служащих – 144 ч.; переподготовка по профессиям рабочих , </a:t>
            </a:r>
            <a:r>
              <a:rPr lang="ru-RU" sz="2800" dirty="0"/>
              <a:t>должностям </a:t>
            </a:r>
            <a:r>
              <a:rPr lang="ru-RU" sz="2800" dirty="0" smtClean="0"/>
              <a:t>служащих – 144 ч., повышение квалификации по профессиям </a:t>
            </a:r>
            <a:r>
              <a:rPr lang="ru-RU" sz="2800" dirty="0"/>
              <a:t>рабочих, должностям </a:t>
            </a:r>
            <a:r>
              <a:rPr lang="ru-RU" sz="2800" dirty="0" smtClean="0"/>
              <a:t>служащих – 72 ч.;</a:t>
            </a:r>
          </a:p>
          <a:p>
            <a:pPr marL="45720" indent="0" algn="ctr">
              <a:buNone/>
            </a:pPr>
            <a:r>
              <a:rPr lang="ru-RU" sz="2800" b="1" i="1" u="sng" dirty="0" smtClean="0"/>
              <a:t>- Дополнительное профессиональное образование</a:t>
            </a:r>
            <a:r>
              <a:rPr lang="ru-RU" sz="2800" dirty="0"/>
              <a:t>,</a:t>
            </a:r>
            <a:r>
              <a:rPr lang="ru-RU" sz="2800" dirty="0" smtClean="0"/>
              <a:t> повышение квалификации – 72 ч., профессиональная переподготовка – 256 ч. </a:t>
            </a:r>
            <a:endParaRPr lang="ru-RU" sz="2800" dirty="0"/>
          </a:p>
          <a:p>
            <a:pPr algn="ctr">
              <a:buFontTx/>
              <a:buChar char="-"/>
            </a:pPr>
            <a:endParaRPr lang="ru-RU" sz="3600" dirty="0"/>
          </a:p>
          <a:p>
            <a:pPr marL="45720" indent="0" algn="ctr">
              <a:buNone/>
            </a:pPr>
            <a:endParaRPr lang="ru-RU" sz="3600" dirty="0" smtClean="0"/>
          </a:p>
          <a:p>
            <a:pPr marL="45720" indent="0">
              <a:buNone/>
            </a:pPr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8635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947193" cy="561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4653136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Паспорт компетенций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7104" y="5518920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Документ о повышении квалификации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2098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1451</TotalTime>
  <Words>268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Специальная программа профессионального обучения и дополнительного профессионального образования граждан предпенсионного возраста </vt:lpstr>
      <vt:lpstr>  </vt:lpstr>
      <vt:lpstr>Презентация PowerPoint</vt:lpstr>
      <vt:lpstr>  </vt:lpstr>
      <vt:lpstr>  </vt:lpstr>
      <vt:lpstr>  </vt:lpstr>
      <vt:lpstr>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программы</dc:title>
  <dc:creator>Минаева Наталья Владимировна</dc:creator>
  <cp:lastModifiedBy>Ирина</cp:lastModifiedBy>
  <cp:revision>79</cp:revision>
  <dcterms:created xsi:type="dcterms:W3CDTF">2014-09-04T11:41:02Z</dcterms:created>
  <dcterms:modified xsi:type="dcterms:W3CDTF">2019-09-15T19:50:38Z</dcterms:modified>
</cp:coreProperties>
</file>