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2"/>
  </p:notesMasterIdLst>
  <p:sldIdLst>
    <p:sldId id="256" r:id="rId2"/>
    <p:sldId id="259" r:id="rId3"/>
    <p:sldId id="257" r:id="rId4"/>
    <p:sldId id="264" r:id="rId5"/>
    <p:sldId id="261" r:id="rId6"/>
    <p:sldId id="289" r:id="rId7"/>
    <p:sldId id="286" r:id="rId8"/>
    <p:sldId id="262" r:id="rId9"/>
    <p:sldId id="287" r:id="rId10"/>
    <p:sldId id="285" r:id="rId11"/>
    <p:sldId id="265" r:id="rId12"/>
    <p:sldId id="269" r:id="rId13"/>
    <p:sldId id="283" r:id="rId14"/>
    <p:sldId id="278" r:id="rId15"/>
    <p:sldId id="277" r:id="rId16"/>
    <p:sldId id="279" r:id="rId17"/>
    <p:sldId id="280" r:id="rId18"/>
    <p:sldId id="281" r:id="rId19"/>
    <p:sldId id="282" r:id="rId20"/>
    <p:sldId id="28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1" autoAdjust="0"/>
  </p:normalViewPr>
  <p:slideViewPr>
    <p:cSldViewPr snapToGrid="0">
      <p:cViewPr>
        <p:scale>
          <a:sx n="71" d="100"/>
          <a:sy n="71" d="100"/>
        </p:scale>
        <p:origin x="-37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Kurama\Google%20&#1044;&#1080;&#1089;&#1082;\&#1044;&#1048;&#1055;&#1051;&#1054;&#1052;\&#1044;&#1072;&#1085;&#1085;&#1099;&#1077;%20&#1089;%20&#1079;&#1072;&#1084;&#1077;&#1088;&#1086;&#107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urama\Google%20&#1044;&#1080;&#1089;&#1082;\&#1044;&#1048;&#1055;&#1051;&#1054;&#1052;\&#1044;&#1072;&#1085;&#1085;&#1099;&#1077;%20&#1089;%20&#1079;&#1072;&#1084;&#1077;&#1088;&#1086;&#107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Kurama\Google%20&#1044;&#1080;&#1089;&#1082;\&#1044;&#1048;&#1055;&#1051;&#1054;&#1052;\Obraztsy_lishaynikov_poslednie_pravk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Kurama\Google%20&#1044;&#1080;&#1089;&#1082;\&#1044;&#1048;&#1055;&#1051;&#1054;&#1052;\Obraztsy_lishaynikov_poslednie_pravk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Kurama\Google%20&#1044;&#1080;&#1089;&#1082;\&#1044;&#1048;&#1055;&#1051;&#1054;&#1052;\Obraztsy_lishaynikov_poslednie_pravki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Kurama\Google%20&#1044;&#1080;&#1089;&#1082;\&#1044;&#1048;&#1055;&#1051;&#1054;&#1052;\Obraztsy_lishaynikov_poslednie_pravki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Kurama\Google%20&#1044;&#1080;&#1089;&#1082;\&#1044;&#1048;&#1055;&#1051;&#1054;&#1052;\Obraztsy_lishaynikov_poslednie_pravk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29163184357933E-2"/>
          <c:y val="0.27183362655534454"/>
          <c:w val="0.94205125815721857"/>
          <c:h val="0.62214525371866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'Средние по месяцам и графики'!$C$2</c:f>
              <c:strCache>
                <c:ptCount val="1"/>
                <c:pt idx="0">
                  <c:v>Сероводород мг/м3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'Средние по месяцам и графики'!$A$65:$A$68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  <c:extLst/>
            </c:numRef>
          </c:cat>
          <c:val>
            <c:numRef>
              <c:f>'Средние по месяцам и графики'!$D$65:$D$68</c:f>
              <c:numCache>
                <c:formatCode>0.00000</c:formatCode>
                <c:ptCount val="4"/>
                <c:pt idx="0">
                  <c:v>2.5000000000000001E-4</c:v>
                </c:pt>
                <c:pt idx="1">
                  <c:v>0</c:v>
                </c:pt>
                <c:pt idx="2">
                  <c:v>5.9375000000000009E-4</c:v>
                </c:pt>
                <c:pt idx="3">
                  <c:v>1.875E-4</c:v>
                </c:pt>
              </c:numCache>
              <c:extLst/>
            </c:numRef>
          </c:val>
        </c:ser>
        <c:ser>
          <c:idx val="1"/>
          <c:order val="1"/>
          <c:tx>
            <c:v>ПДК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'Средние по месяцам и графики'!$A$65:$A$68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  <c:extLst/>
            </c:numRef>
          </c:cat>
          <c:val>
            <c:numRef>
              <c:f>'Средние по месяцам и графики'!$F$4:$F$12</c:f>
              <c:numCache>
                <c:formatCode>General</c:formatCode>
                <c:ptCount val="4"/>
                <c:pt idx="0">
                  <c:v>8.0000000000000002E-3</c:v>
                </c:pt>
                <c:pt idx="1">
                  <c:v>8.0000000000000002E-3</c:v>
                </c:pt>
                <c:pt idx="2">
                  <c:v>8.0000000000000002E-3</c:v>
                </c:pt>
                <c:pt idx="3">
                  <c:v>8.0000000000000002E-3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8149120"/>
        <c:axId val="58171392"/>
      </c:barChart>
      <c:catAx>
        <c:axId val="58149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71392"/>
        <c:crosses val="autoZero"/>
        <c:auto val="1"/>
        <c:lblAlgn val="ctr"/>
        <c:lblOffset val="100"/>
        <c:noMultiLvlLbl val="0"/>
      </c:catAx>
      <c:valAx>
        <c:axId val="58171392"/>
        <c:scaling>
          <c:orientation val="minMax"/>
        </c:scaling>
        <c:delete val="1"/>
        <c:axPos val="l"/>
        <c:numFmt formatCode="0.00000" sourceLinked="1"/>
        <c:majorTickMark val="none"/>
        <c:minorTickMark val="none"/>
        <c:tickLblPos val="nextTo"/>
        <c:crossAx val="5814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276535436224191"/>
          <c:y val="6.1949389950340328E-2"/>
          <c:w val="0.32841584814608243"/>
          <c:h val="9.5791398467527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18660026711917E-2"/>
          <c:y val="0.25536561103734517"/>
          <c:w val="0.94694167363128412"/>
          <c:h val="0.61237708926737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'Средние по месяцам и графики'!$C$2</c:f>
              <c:strCache>
                <c:ptCount val="1"/>
                <c:pt idx="0">
                  <c:v>Сероводород мг/м3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'Средние по месяцам и графики'!$A$65:$A$68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  <c:extLst/>
            </c:numRef>
          </c:cat>
          <c:val>
            <c:numRef>
              <c:f>'Средние по месяцам и графики'!$B$65:$B$68</c:f>
              <c:numCache>
                <c:formatCode>0.00000</c:formatCode>
                <c:ptCount val="4"/>
                <c:pt idx="0">
                  <c:v>2.1250000000000002E-3</c:v>
                </c:pt>
                <c:pt idx="1">
                  <c:v>2.2000000000000001E-3</c:v>
                </c:pt>
                <c:pt idx="2">
                  <c:v>3.0000000000000009E-3</c:v>
                </c:pt>
                <c:pt idx="3">
                  <c:v>1.4375000000000002E-3</c:v>
                </c:pt>
              </c:numCache>
              <c:extLst/>
            </c:numRef>
          </c:val>
        </c:ser>
        <c:ser>
          <c:idx val="1"/>
          <c:order val="1"/>
          <c:tx>
            <c:v>ПДК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'Средние по месяцам и графики'!$A$65:$A$68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  <c:extLst/>
            </c:numRef>
          </c:cat>
          <c:val>
            <c:numRef>
              <c:f>'Средние по месяцам и графики'!$F$4:$F$12</c:f>
              <c:numCache>
                <c:formatCode>General</c:formatCode>
                <c:ptCount val="4"/>
                <c:pt idx="0">
                  <c:v>8.0000000000000002E-3</c:v>
                </c:pt>
                <c:pt idx="1">
                  <c:v>8.0000000000000002E-3</c:v>
                </c:pt>
                <c:pt idx="2">
                  <c:v>8.0000000000000002E-3</c:v>
                </c:pt>
                <c:pt idx="3">
                  <c:v>8.0000000000000002E-3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0557952"/>
        <c:axId val="100559488"/>
      </c:barChart>
      <c:catAx>
        <c:axId val="1005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559488"/>
        <c:crosses val="autoZero"/>
        <c:auto val="1"/>
        <c:lblAlgn val="ctr"/>
        <c:lblOffset val="100"/>
        <c:noMultiLvlLbl val="0"/>
      </c:catAx>
      <c:valAx>
        <c:axId val="100559488"/>
        <c:scaling>
          <c:orientation val="minMax"/>
        </c:scaling>
        <c:delete val="1"/>
        <c:axPos val="l"/>
        <c:numFmt formatCode="0.00000" sourceLinked="1"/>
        <c:majorTickMark val="none"/>
        <c:minorTickMark val="none"/>
        <c:tickLblPos val="nextTo"/>
        <c:crossAx val="1005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115064106237818"/>
          <c:y val="6.3346526637993686E-2"/>
          <c:w val="0.32841584814608243"/>
          <c:h val="9.5791398467527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0158387786112205E-3"/>
                  <c:y val="-1.822948928501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26710228889837E-2"/>
                  <c:y val="-2.103402609809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Общее!$C$8:$C$9</c:f>
              <c:strCache>
                <c:ptCount val="2"/>
                <c:pt idx="0">
                  <c:v>Xanthoria parietina</c:v>
                </c:pt>
                <c:pt idx="1">
                  <c:v>Physcia stellaris</c:v>
                </c:pt>
              </c:strCache>
            </c:strRef>
          </c:cat>
          <c:val>
            <c:numRef>
              <c:f>Общее!$D$8:$D$9</c:f>
              <c:numCache>
                <c:formatCode>General</c:formatCode>
                <c:ptCount val="2"/>
                <c:pt idx="0">
                  <c:v>56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58094336"/>
        <c:axId val="58095872"/>
        <c:axId val="0"/>
      </c:bar3DChart>
      <c:catAx>
        <c:axId val="5809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95872"/>
        <c:crosses val="autoZero"/>
        <c:auto val="1"/>
        <c:lblAlgn val="ctr"/>
        <c:lblOffset val="100"/>
        <c:noMultiLvlLbl val="0"/>
      </c:catAx>
      <c:valAx>
        <c:axId val="5809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9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Общее!$C$2:$C$7</c:f>
              <c:strCache>
                <c:ptCount val="6"/>
                <c:pt idx="0">
                  <c:v>Physcia stellaris</c:v>
                </c:pt>
                <c:pt idx="1">
                  <c:v>Parmelia sulcata</c:v>
                </c:pt>
                <c:pt idx="2">
                  <c:v>Hypogymnia physodes</c:v>
                </c:pt>
                <c:pt idx="3">
                  <c:v>Melanelia olivacea</c:v>
                </c:pt>
                <c:pt idx="4">
                  <c:v>Physcia aipolia</c:v>
                </c:pt>
                <c:pt idx="5">
                  <c:v>Xanthoria parietina</c:v>
                </c:pt>
              </c:strCache>
            </c:strRef>
          </c:cat>
          <c:val>
            <c:numRef>
              <c:f>Общее!$D$2:$D$7</c:f>
              <c:numCache>
                <c:formatCode>General</c:formatCode>
                <c:ptCount val="6"/>
                <c:pt idx="0">
                  <c:v>35</c:v>
                </c:pt>
                <c:pt idx="1">
                  <c:v>32</c:v>
                </c:pt>
                <c:pt idx="2">
                  <c:v>18</c:v>
                </c:pt>
                <c:pt idx="3">
                  <c:v>20</c:v>
                </c:pt>
                <c:pt idx="4">
                  <c:v>20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58107776"/>
        <c:axId val="100604160"/>
        <c:axId val="0"/>
      </c:bar3DChart>
      <c:catAx>
        <c:axId val="581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604160"/>
        <c:crosses val="autoZero"/>
        <c:auto val="1"/>
        <c:lblAlgn val="ctr"/>
        <c:lblOffset val="100"/>
        <c:noMultiLvlLbl val="0"/>
      </c:catAx>
      <c:valAx>
        <c:axId val="10060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0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967794614076926E-2"/>
          <c:y val="9.763557709804653E-2"/>
          <c:w val="0.86491991503840349"/>
          <c:h val="0.58438654796270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Общее!$S$24</c:f>
              <c:strCache>
                <c:ptCount val="1"/>
                <c:pt idx="0">
                  <c:v>размер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фон!$H$1:$H$33</c:f>
              <c:strCache>
                <c:ptCount val="6"/>
                <c:pt idx="0">
                  <c:v>Заказник "Белый"</c:v>
                </c:pt>
                <c:pt idx="1">
                  <c:v>Зеленец</c:v>
                </c:pt>
                <c:pt idx="2">
                  <c:v>Горизонт</c:v>
                </c:pt>
                <c:pt idx="3">
                  <c:v>Строитель</c:v>
                </c:pt>
                <c:pt idx="4">
                  <c:v>Шламонакопитель</c:v>
                </c:pt>
                <c:pt idx="5">
                  <c:v>Радиоцентр</c:v>
                </c:pt>
              </c:strCache>
              <c:extLst/>
            </c:strRef>
          </c:cat>
          <c:val>
            <c:numRef>
              <c:f>фон!$I$1:$I$33</c:f>
              <c:numCache>
                <c:formatCode>General</c:formatCode>
                <c:ptCount val="6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</c:numCache>
              <c:extLst/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00651008"/>
        <c:axId val="101000320"/>
        <c:axId val="0"/>
      </c:bar3DChart>
      <c:catAx>
        <c:axId val="10065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000320"/>
        <c:crosses val="autoZero"/>
        <c:auto val="1"/>
        <c:lblAlgn val="ctr"/>
        <c:lblOffset val="100"/>
        <c:noMultiLvlLbl val="0"/>
      </c:catAx>
      <c:valAx>
        <c:axId val="10100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65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Общее!$S$24</c:f>
              <c:strCache>
                <c:ptCount val="1"/>
                <c:pt idx="0">
                  <c:v>размер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Общее!$R$37:$R$41</c:f>
              <c:strCache>
                <c:ptCount val="5"/>
                <c:pt idx="0">
                  <c:v>Радиоцентр</c:v>
                </c:pt>
                <c:pt idx="1">
                  <c:v>Шламонакопитель</c:v>
                </c:pt>
                <c:pt idx="2">
                  <c:v>Строитель</c:v>
                </c:pt>
                <c:pt idx="3">
                  <c:v>Горизонт</c:v>
                </c:pt>
                <c:pt idx="4">
                  <c:v>Зеленец</c:v>
                </c:pt>
              </c:strCache>
            </c:strRef>
          </c:cat>
          <c:val>
            <c:numRef>
              <c:f>Общее!$S$37:$S$41</c:f>
              <c:numCache>
                <c:formatCode>General</c:formatCode>
                <c:ptCount val="5"/>
                <c:pt idx="0">
                  <c:v>50</c:v>
                </c:pt>
                <c:pt idx="1">
                  <c:v>31</c:v>
                </c:pt>
                <c:pt idx="2">
                  <c:v>31</c:v>
                </c:pt>
                <c:pt idx="3">
                  <c:v>30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08904448"/>
        <c:axId val="108910080"/>
        <c:axId val="0"/>
      </c:bar3DChart>
      <c:catAx>
        <c:axId val="1089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910080"/>
        <c:crosses val="autoZero"/>
        <c:auto val="1"/>
        <c:lblAlgn val="ctr"/>
        <c:lblOffset val="100"/>
        <c:noMultiLvlLbl val="0"/>
      </c:catAx>
      <c:valAx>
        <c:axId val="10891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90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098997161444286E-2"/>
          <c:y val="1.9383847878397378E-2"/>
          <c:w val="0.76882950559565"/>
          <c:h val="0.7383060316738500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Общее!$S$30</c:f>
              <c:strCache>
                <c:ptCount val="1"/>
                <c:pt idx="0">
                  <c:v>Xanthoria parietina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Общее!$R$31:$R$35</c:f>
              <c:strCache>
                <c:ptCount val="5"/>
                <c:pt idx="0">
                  <c:v>Зеленец</c:v>
                </c:pt>
                <c:pt idx="1">
                  <c:v>Радиоцентр</c:v>
                </c:pt>
                <c:pt idx="2">
                  <c:v>Шламонакопитель</c:v>
                </c:pt>
                <c:pt idx="3">
                  <c:v>Строитель</c:v>
                </c:pt>
                <c:pt idx="4">
                  <c:v>Горизонт</c:v>
                </c:pt>
              </c:strCache>
            </c:strRef>
          </c:cat>
          <c:val>
            <c:numRef>
              <c:f>Общее!$S$31:$S$35</c:f>
              <c:numCache>
                <c:formatCode>General</c:formatCode>
                <c:ptCount val="5"/>
                <c:pt idx="0">
                  <c:v>5</c:v>
                </c:pt>
                <c:pt idx="1">
                  <c:v>56</c:v>
                </c:pt>
                <c:pt idx="2">
                  <c:v>40</c:v>
                </c:pt>
                <c:pt idx="3">
                  <c:v>47</c:v>
                </c:pt>
                <c:pt idx="4">
                  <c:v>44</c:v>
                </c:pt>
              </c:numCache>
            </c:numRef>
          </c:val>
        </c:ser>
        <c:ser>
          <c:idx val="1"/>
          <c:order val="1"/>
          <c:tx>
            <c:strRef>
              <c:f>Общее!$T$30</c:f>
              <c:strCache>
                <c:ptCount val="1"/>
                <c:pt idx="0">
                  <c:v>physcia stellaris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Общее!$R$31:$R$35</c:f>
              <c:strCache>
                <c:ptCount val="5"/>
                <c:pt idx="0">
                  <c:v>Зеленец</c:v>
                </c:pt>
                <c:pt idx="1">
                  <c:v>Радиоцентр</c:v>
                </c:pt>
                <c:pt idx="2">
                  <c:v>Шламонакопитель</c:v>
                </c:pt>
                <c:pt idx="3">
                  <c:v>Строитель</c:v>
                </c:pt>
                <c:pt idx="4">
                  <c:v>Горизонт</c:v>
                </c:pt>
              </c:strCache>
            </c:strRef>
          </c:cat>
          <c:val>
            <c:numRef>
              <c:f>Общее!$T$31:$T$35</c:f>
              <c:numCache>
                <c:formatCode>General</c:formatCode>
                <c:ptCount val="5"/>
                <c:pt idx="0">
                  <c:v>35</c:v>
                </c:pt>
                <c:pt idx="1">
                  <c:v>45</c:v>
                </c:pt>
                <c:pt idx="2">
                  <c:v>18</c:v>
                </c:pt>
                <c:pt idx="3">
                  <c:v>27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053056"/>
        <c:axId val="109054592"/>
        <c:axId val="100660544"/>
      </c:bar3DChart>
      <c:catAx>
        <c:axId val="10905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054592"/>
        <c:crosses val="autoZero"/>
        <c:auto val="1"/>
        <c:lblAlgn val="ctr"/>
        <c:lblOffset val="100"/>
        <c:noMultiLvlLbl val="0"/>
      </c:catAx>
      <c:valAx>
        <c:axId val="1090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053056"/>
        <c:crosses val="autoZero"/>
        <c:crossBetween val="between"/>
      </c:valAx>
      <c:serAx>
        <c:axId val="100660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905459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05035752206029E-4"/>
          <c:y val="0.91181572945369849"/>
          <c:w val="0.70654624963510337"/>
          <c:h val="7.9049004408844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28D25-8FD8-4458-A1EE-CD393C3844D3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6900A-00B2-4423-9054-058B4E04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3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900A-00B2-4423-9054-058B4E046C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7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900A-00B2-4423-9054-058B4E046C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2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0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4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746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3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267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8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7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0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4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2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1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3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2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8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E2E3-4B51-4628-87AC-280A3341A064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C06E20-5F86-4102-AC3C-AD7A8C6A1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7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460" y="-97613"/>
            <a:ext cx="10333609" cy="1635233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МИНИСТЕРСТВО ОБРАЗОВАНИЯ И НАУКИ РОССИЙСКОЙ ФЕДЕРАЦИИ</a:t>
            </a:r>
            <a:b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ФГБОУ ВО «СЫКТЫВКАРСКИЙ ГОСУДАРСТВЕННЫЙ УНИВЕРСИТЕТ</a:t>
            </a:r>
            <a:b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ИМЕНИ ПИТИРИМА СОРОКИНА»</a:t>
            </a:r>
            <a:b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ИНСТИТУТ ЕСТЕСТВЕННЫХ НАУК</a:t>
            </a:r>
            <a:b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КАФЕДРА ЭКОЛОГИИ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4715" y="1881771"/>
            <a:ext cx="9799097" cy="30316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Выпускная </a:t>
            </a:r>
            <a:r>
              <a:rPr 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квалификационная </a:t>
            </a: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работа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ОЦЕНКА ЗАГРЯЗНЕНИЯ АТМОСФЕРНОГО ВОЗДУХА ПОД ВЛИЯНИЕМ ПРОМЫШЛЕННЫХ ПРЕДПРИЯТИЙ И ТРАНСПОРТА ГОРОДА СЫКТЫВКАР С ИСПОЛЬЗОВАНИЕМ МЕТОДОВ ЛИХЕНОИНДИКАЦИИ</a:t>
            </a: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Направление подготовки: 05.03.06 Экология и природопользование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 </a:t>
            </a:r>
          </a:p>
          <a:p>
            <a:pPr algn="ctr"/>
            <a:endParaRPr lang="ru-RU" sz="5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2225" y="5369893"/>
            <a:ext cx="2683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Выполнил  </a:t>
            </a:r>
          </a:p>
          <a:p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тудент 244 группы                                                                                                   Попов Ю. И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3836" y="5369893"/>
            <a:ext cx="4071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Научный руководитель </a:t>
            </a:r>
          </a:p>
          <a:p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б. н,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доцент кафедры экологии</a:t>
            </a:r>
          </a:p>
          <a:p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С. Н. Плюснин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81544" y="6611779"/>
            <a:ext cx="2518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Сыктывкар, 2017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7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1"/>
            <a:ext cx="11893731" cy="3918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Рис. 5.1  - Схема расположения СЛПК и м. Радиоцентр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http://festival.1september.ru/articles/631137/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231" y="483577"/>
            <a:ext cx="2874695" cy="24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95235" y="2804746"/>
            <a:ext cx="3433495" cy="391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</a:rPr>
              <a:t>Рис. 5.2 - Роза ветров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7" y="483577"/>
            <a:ext cx="7714927" cy="637442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011159" y="3670787"/>
            <a:ext cx="4180841" cy="1657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</a:rPr>
              <a:t>Жёлтым выделено СЛПК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Красный маркер-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м</a:t>
            </a:r>
            <a:r>
              <a:rPr lang="ru-RU" sz="2400" b="1" dirty="0" smtClean="0">
                <a:solidFill>
                  <a:schemeClr val="tx1"/>
                </a:solidFill>
              </a:rPr>
              <a:t>естечко «Радиоцентр»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0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1"/>
            <a:ext cx="11893731" cy="39188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Результаты и обсуждения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8065" y="588034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/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475921" y="865033"/>
            <a:ext cx="1012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/>
              <a:t>Таблица </a:t>
            </a:r>
            <a:r>
              <a:rPr lang="ru-RU" dirty="0" smtClean="0"/>
              <a:t>2. </a:t>
            </a:r>
            <a:r>
              <a:rPr lang="ru-RU" dirty="0"/>
              <a:t>Замеры выбросов возле «местечка Радиоцентр» и «п. Зеленец»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7543" y="4013006"/>
            <a:ext cx="104589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таблице </a:t>
            </a:r>
            <a:r>
              <a:rPr lang="ru-RU" dirty="0" smtClean="0"/>
              <a:t>2 </a:t>
            </a:r>
            <a:r>
              <a:rPr lang="ru-RU" dirty="0"/>
              <a:t>собраны данные по содержанию с</a:t>
            </a:r>
            <a:r>
              <a:rPr lang="ru-RU" dirty="0" smtClean="0"/>
              <a:t>ероводорода </a:t>
            </a:r>
            <a:r>
              <a:rPr lang="ru-RU" dirty="0"/>
              <a:t>и </a:t>
            </a:r>
            <a:r>
              <a:rPr lang="ru-RU" dirty="0" smtClean="0"/>
              <a:t>диоксида </a:t>
            </a:r>
            <a:r>
              <a:rPr lang="ru-RU" dirty="0"/>
              <a:t>с</a:t>
            </a:r>
            <a:r>
              <a:rPr lang="ru-RU" dirty="0" smtClean="0"/>
              <a:t>еры</a:t>
            </a:r>
            <a:r>
              <a:rPr lang="ru-RU" dirty="0"/>
              <a:t>, в промежуток с 2012 по 2015 годов. </a:t>
            </a:r>
          </a:p>
          <a:p>
            <a:r>
              <a:rPr lang="ru-RU" dirty="0"/>
              <a:t>В местечке «Радиоцентр» самым высоким содержанием </a:t>
            </a:r>
            <a:r>
              <a:rPr lang="ru-RU" dirty="0" smtClean="0"/>
              <a:t>сероводорода </a:t>
            </a:r>
            <a:r>
              <a:rPr lang="ru-RU" dirty="0"/>
              <a:t>(0,003 мг/м</a:t>
            </a:r>
            <a:r>
              <a:rPr lang="ru-RU" baseline="30000" dirty="0"/>
              <a:t>3</a:t>
            </a:r>
            <a:r>
              <a:rPr lang="ru-RU" dirty="0"/>
              <a:t>) отмечен 2014 год, самым высоким содержанием </a:t>
            </a:r>
            <a:r>
              <a:rPr lang="ru-RU" dirty="0" smtClean="0"/>
              <a:t>диоксида </a:t>
            </a:r>
            <a:r>
              <a:rPr lang="ru-RU" dirty="0"/>
              <a:t>серы (0,003 мг/м</a:t>
            </a:r>
            <a:r>
              <a:rPr lang="ru-RU" baseline="30000" dirty="0"/>
              <a:t>3</a:t>
            </a:r>
            <a:r>
              <a:rPr lang="ru-RU" dirty="0"/>
              <a:t>) был 2013 год.</a:t>
            </a:r>
          </a:p>
          <a:p>
            <a:r>
              <a:rPr lang="ru-RU" dirty="0"/>
              <a:t>В п. Зеленец, самым высоким содержанием </a:t>
            </a:r>
            <a:r>
              <a:rPr lang="ru-RU" dirty="0" smtClean="0"/>
              <a:t>сероводорода </a:t>
            </a:r>
            <a:r>
              <a:rPr lang="ru-RU" dirty="0"/>
              <a:t>(0,00059 мг/м</a:t>
            </a:r>
            <a:r>
              <a:rPr lang="ru-RU" baseline="30000" dirty="0"/>
              <a:t>3</a:t>
            </a:r>
            <a:r>
              <a:rPr lang="ru-RU" dirty="0"/>
              <a:t>) отмечен 2014 год, самым высоким содержанием </a:t>
            </a:r>
            <a:r>
              <a:rPr lang="ru-RU" dirty="0" smtClean="0"/>
              <a:t>диоксида </a:t>
            </a:r>
            <a:r>
              <a:rPr lang="ru-RU" dirty="0"/>
              <a:t>серы (0,00220 мг/м</a:t>
            </a:r>
            <a:r>
              <a:rPr lang="ru-RU" baseline="30000" dirty="0"/>
              <a:t>3</a:t>
            </a:r>
            <a:r>
              <a:rPr lang="ru-RU" dirty="0"/>
              <a:t>) был 2013 год.</a:t>
            </a:r>
          </a:p>
          <a:p>
            <a:r>
              <a:rPr lang="ru-RU" dirty="0"/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51026"/>
              </p:ext>
            </p:extLst>
          </p:nvPr>
        </p:nvGraphicFramePr>
        <p:xfrm>
          <a:off x="1578065" y="1234365"/>
          <a:ext cx="10046652" cy="2738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544"/>
                <a:gridCol w="2252716"/>
                <a:gridCol w="2088638"/>
                <a:gridCol w="2028556"/>
                <a:gridCol w="1965198"/>
              </a:tblGrid>
              <a:tr h="539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Место сбора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местечко "Радиоцентр"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п. Зеленец (около школы)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дата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Сероводород мг/м</a:t>
                      </a:r>
                      <a:r>
                        <a:rPr lang="ru-RU" sz="2000" b="1" baseline="30000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Диоксид серы мг/м</a:t>
                      </a:r>
                      <a:r>
                        <a:rPr lang="ru-RU" sz="2000" b="1" baseline="30000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Сероводород мг/м</a:t>
                      </a:r>
                      <a:r>
                        <a:rPr lang="ru-RU" sz="2000" b="1" baseline="30000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Диоксид серы мг/м</a:t>
                      </a:r>
                      <a:r>
                        <a:rPr lang="ru-RU" sz="2000" b="1" baseline="30000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2012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0,00213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0,00256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0,00025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0,00106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2013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0,00220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0,00340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0,00000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0,00220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2014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0,00300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0,00275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0,00059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0,00159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0,00144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0,00116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0,00019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0,00059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24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1"/>
            <a:ext cx="11893731" cy="39188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Результаты и обсуждения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8600" y="4053227"/>
            <a:ext cx="42322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ea typeface="Times New Roman" panose="02020603050405020304" pitchFamily="18" charset="0"/>
              </a:rPr>
              <a:t>Рис. 6</a:t>
            </a:r>
            <a:r>
              <a:rPr lang="ru-RU" sz="1100" dirty="0" smtClean="0">
                <a:ea typeface="Times New Roman" panose="02020603050405020304" pitchFamily="18" charset="0"/>
              </a:rPr>
              <a:t>.1- </a:t>
            </a:r>
            <a:r>
              <a:rPr lang="ru-RU" sz="1100" dirty="0">
                <a:ea typeface="Times New Roman" panose="02020603050405020304" pitchFamily="18" charset="0"/>
              </a:rPr>
              <a:t>Сероводород в сравнении с ПДК. (Радиоцентр)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77277" y="5534561"/>
            <a:ext cx="4349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a typeface="Times New Roman" panose="02020603050405020304" pitchFamily="18" charset="0"/>
              </a:rPr>
              <a:t>На рисунке </a:t>
            </a:r>
            <a:r>
              <a:rPr lang="ru-RU" sz="1600" dirty="0" smtClean="0">
                <a:ea typeface="Times New Roman" panose="02020603050405020304" pitchFamily="18" charset="0"/>
              </a:rPr>
              <a:t>6.1 и 6.2 , </a:t>
            </a:r>
            <a:r>
              <a:rPr lang="ru-RU" sz="1600" dirty="0">
                <a:ea typeface="Times New Roman" panose="02020603050405020304" pitchFamily="18" charset="0"/>
              </a:rPr>
              <a:t>отлично видно, как отличается концентрация </a:t>
            </a:r>
            <a:r>
              <a:rPr lang="ru-RU" sz="1600" dirty="0" smtClean="0">
                <a:ea typeface="Times New Roman" panose="02020603050405020304" pitchFamily="18" charset="0"/>
              </a:rPr>
              <a:t>сероводорода </a:t>
            </a:r>
            <a:r>
              <a:rPr lang="ru-RU" sz="1600" dirty="0">
                <a:ea typeface="Times New Roman" panose="02020603050405020304" pitchFamily="18" charset="0"/>
              </a:rPr>
              <a:t>в местечке «Радиоцентр</a:t>
            </a:r>
            <a:r>
              <a:rPr lang="ru-RU" sz="1600" dirty="0" smtClean="0">
                <a:ea typeface="Times New Roman" panose="02020603050405020304" pitchFamily="18" charset="0"/>
              </a:rPr>
              <a:t>» и «п. Зеленец», </a:t>
            </a:r>
            <a:r>
              <a:rPr lang="ru-RU" sz="1600" dirty="0">
                <a:ea typeface="Times New Roman" panose="02020603050405020304" pitchFamily="18" charset="0"/>
              </a:rPr>
              <a:t>и то что он не превышает ПКД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5507" y="5112513"/>
            <a:ext cx="2589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a typeface="Times New Roman" panose="02020603050405020304" pitchFamily="18" charset="0"/>
              </a:rPr>
              <a:t>Местечко радиоцентр находится в непосредственной близости к СЛПК и сильнее подвержен её влиянию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5562" y="4053246"/>
            <a:ext cx="39805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ea typeface="Times New Roman" panose="02020603050405020304" pitchFamily="18" charset="0"/>
              </a:rPr>
              <a:t>Рис. </a:t>
            </a:r>
            <a:r>
              <a:rPr lang="ru-RU" sz="1100" dirty="0" smtClean="0">
                <a:ea typeface="Times New Roman" panose="02020603050405020304" pitchFamily="18" charset="0"/>
              </a:rPr>
              <a:t>6.2 - Сероводород в </a:t>
            </a:r>
            <a:r>
              <a:rPr lang="ru-RU" sz="1100" dirty="0">
                <a:ea typeface="Times New Roman" panose="02020603050405020304" pitchFamily="18" charset="0"/>
              </a:rPr>
              <a:t>сравнении с ПДК. </a:t>
            </a:r>
            <a:r>
              <a:rPr lang="ru-RU" sz="1100" dirty="0" smtClean="0">
                <a:ea typeface="Times New Roman" panose="02020603050405020304" pitchFamily="18" charset="0"/>
              </a:rPr>
              <a:t>(Зеленец)</a:t>
            </a:r>
            <a:endParaRPr lang="ru-RU" sz="11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826932"/>
              </p:ext>
            </p:extLst>
          </p:nvPr>
        </p:nvGraphicFramePr>
        <p:xfrm>
          <a:off x="6420772" y="857257"/>
          <a:ext cx="5193866" cy="335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098481"/>
              </p:ext>
            </p:extLst>
          </p:nvPr>
        </p:nvGraphicFramePr>
        <p:xfrm>
          <a:off x="646714" y="885824"/>
          <a:ext cx="5496423" cy="34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696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1"/>
            <a:ext cx="11893731" cy="39188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Результаты и обсуждения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0040" y="84074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99688" y="427648"/>
            <a:ext cx="4498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ea typeface="Times New Roman" panose="02020603050405020304" pitchFamily="18" charset="0"/>
              </a:rPr>
              <a:t>Рис. </a:t>
            </a:r>
            <a:r>
              <a:rPr lang="ru-RU" sz="1400" b="1" dirty="0" smtClean="0">
                <a:ea typeface="Times New Roman" panose="02020603050405020304" pitchFamily="18" charset="0"/>
              </a:rPr>
              <a:t>7.1 </a:t>
            </a:r>
            <a:r>
              <a:rPr lang="ru-RU" sz="1400" b="1" dirty="0">
                <a:ea typeface="Times New Roman" panose="02020603050405020304" pitchFamily="18" charset="0"/>
              </a:rPr>
              <a:t>- средний размер талломов (Зеленец) </a:t>
            </a:r>
            <a:endParaRPr lang="ru-RU" sz="14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9688" y="3676485"/>
            <a:ext cx="4847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+mj-lt"/>
                <a:ea typeface="Times New Roman" panose="02020603050405020304" pitchFamily="18" charset="0"/>
              </a:rPr>
              <a:t>Рис. </a:t>
            </a:r>
            <a:r>
              <a:rPr lang="ru-RU" sz="1400" b="1" dirty="0" smtClean="0">
                <a:latin typeface="+mj-lt"/>
                <a:ea typeface="Times New Roman" panose="02020603050405020304" pitchFamily="18" charset="0"/>
              </a:rPr>
              <a:t>7.3 </a:t>
            </a:r>
            <a:r>
              <a:rPr lang="ru-RU" sz="1400" b="1" dirty="0">
                <a:latin typeface="+mj-lt"/>
                <a:ea typeface="Times New Roman" panose="02020603050405020304" pitchFamily="18" charset="0"/>
              </a:rPr>
              <a:t>- средний размер талломов (Радиоцентр)</a:t>
            </a:r>
            <a:endParaRPr lang="ru-RU" sz="1400" b="1" dirty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54" y="4173965"/>
            <a:ext cx="3569676" cy="26840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278286" y="3866188"/>
            <a:ext cx="4347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ea typeface="Times New Roman" panose="02020603050405020304" pitchFamily="18" charset="0"/>
              </a:rPr>
              <a:t>Рис. 7.4 - Образцы </a:t>
            </a:r>
            <a:r>
              <a:rPr lang="ru-RU" sz="1400" b="1" dirty="0">
                <a:ea typeface="Times New Roman" panose="02020603050405020304" pitchFamily="18" charset="0"/>
              </a:rPr>
              <a:t>лишайников</a:t>
            </a:r>
            <a:r>
              <a:rPr lang="ru-RU" sz="1400" b="1" dirty="0" smtClean="0">
                <a:ea typeface="Times New Roman" panose="02020603050405020304" pitchFamily="18" charset="0"/>
              </a:rPr>
              <a:t> (Радиоцентр</a:t>
            </a:r>
            <a:r>
              <a:rPr lang="ru-RU" sz="1400" b="1" dirty="0">
                <a:ea typeface="Times New Roman" panose="02020603050405020304" pitchFamily="18" charset="0"/>
              </a:rPr>
              <a:t>)</a:t>
            </a:r>
            <a:endParaRPr lang="ru-RU" sz="1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45" y="785655"/>
            <a:ext cx="2336647" cy="26483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386312" y="427648"/>
            <a:ext cx="3998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ea typeface="Times New Roman" panose="02020603050405020304" pitchFamily="18" charset="0"/>
              </a:rPr>
              <a:t>Рис. 7.2 - Образцы </a:t>
            </a:r>
            <a:r>
              <a:rPr lang="ru-RU" sz="1400" b="1" dirty="0">
                <a:ea typeface="Times New Roman" panose="02020603050405020304" pitchFamily="18" charset="0"/>
              </a:rPr>
              <a:t>лишайников (Зеленец)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059761"/>
              </p:ext>
            </p:extLst>
          </p:nvPr>
        </p:nvGraphicFramePr>
        <p:xfrm>
          <a:off x="978081" y="3981695"/>
          <a:ext cx="4765494" cy="282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620694"/>
              </p:ext>
            </p:extLst>
          </p:nvPr>
        </p:nvGraphicFramePr>
        <p:xfrm>
          <a:off x="796499" y="689418"/>
          <a:ext cx="4938639" cy="298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482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771267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5777" y="0"/>
            <a:ext cx="102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8 </a:t>
            </a:r>
            <a:r>
              <a:rPr lang="ru-RU" dirty="0"/>
              <a:t>– Видовое разнообразие лишайников в </a:t>
            </a:r>
            <a:r>
              <a:rPr lang="ru-RU" dirty="0" smtClean="0"/>
              <a:t>точках наблюдений 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640900"/>
              </p:ext>
            </p:extLst>
          </p:nvPr>
        </p:nvGraphicFramePr>
        <p:xfrm>
          <a:off x="1729015" y="0"/>
          <a:ext cx="9287327" cy="758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18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359228" y="955933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803" y="-66675"/>
            <a:ext cx="5210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  <a:ea typeface="Times New Roman" panose="02020603050405020304" pitchFamily="18" charset="0"/>
              </a:rPr>
              <a:t>Таблица 3. Видовой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состав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лихеносинузий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 </a:t>
            </a:r>
            <a:endParaRPr lang="ru-RU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26817"/>
              </p:ext>
            </p:extLst>
          </p:nvPr>
        </p:nvGraphicFramePr>
        <p:xfrm>
          <a:off x="193431" y="299552"/>
          <a:ext cx="11998569" cy="6558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501"/>
                <a:gridCol w="1899540"/>
                <a:gridCol w="955745"/>
                <a:gridCol w="1353971"/>
                <a:gridCol w="2086709"/>
                <a:gridCol w="1991132"/>
                <a:gridCol w="1353971"/>
              </a:tblGrid>
              <a:tr h="513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Вид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Белый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Зеленец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Горизонт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Строитель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Шламонакопитель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Радиоцентр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Bryoria capillaris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err="1">
                          <a:effectLst/>
                        </a:rPr>
                        <a:t>Usnea</a:t>
                      </a:r>
                      <a:r>
                        <a:rPr lang="en-US" sz="1600" b="1" i="1" u="none" strike="noStrike" dirty="0">
                          <a:effectLst/>
                        </a:rPr>
                        <a:t> </a:t>
                      </a:r>
                      <a:r>
                        <a:rPr lang="en-US" sz="1600" b="1" i="1" u="none" strike="noStrike" dirty="0" err="1">
                          <a:effectLst/>
                        </a:rPr>
                        <a:t>subfloridana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err="1">
                          <a:effectLst/>
                        </a:rPr>
                        <a:t>Cetraria</a:t>
                      </a:r>
                      <a:r>
                        <a:rPr lang="en-US" sz="1600" b="1" i="1" u="none" strike="noStrike" dirty="0">
                          <a:effectLst/>
                        </a:rPr>
                        <a:t> sp.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Cladonia </a:t>
                      </a:r>
                      <a:r>
                        <a:rPr lang="en-US" sz="1600" b="1" i="1" u="none" strike="noStrike" dirty="0" err="1">
                          <a:effectLst/>
                        </a:rPr>
                        <a:t>baciliformis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Cladonia </a:t>
                      </a:r>
                      <a:r>
                        <a:rPr lang="en-US" sz="1600" b="1" i="1" u="none" strike="noStrike" dirty="0" err="1">
                          <a:effectLst/>
                        </a:rPr>
                        <a:t>fimbriata</a:t>
                      </a:r>
                      <a:r>
                        <a:rPr lang="en-US" sz="1600" b="1" i="1" u="none" strike="noStrike" dirty="0">
                          <a:effectLst/>
                        </a:rPr>
                        <a:t> 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Evernia mesomorpha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Hypogymnia </a:t>
                      </a:r>
                      <a:r>
                        <a:rPr lang="en-US" sz="1600" b="1" i="1" u="none" strike="noStrike" dirty="0" err="1">
                          <a:effectLst/>
                        </a:rPr>
                        <a:t>tubulosa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Melanelia olivacea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Parmeliopsis hiperopta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err="1">
                          <a:effectLst/>
                        </a:rPr>
                        <a:t>Pertusaria</a:t>
                      </a:r>
                      <a:r>
                        <a:rPr lang="en-US" sz="1600" b="1" i="1" u="none" strike="noStrike" dirty="0">
                          <a:effectLst/>
                        </a:rPr>
                        <a:t> </a:t>
                      </a:r>
                      <a:r>
                        <a:rPr lang="en-US" sz="1600" b="1" i="1" u="none" strike="noStrike" dirty="0" err="1">
                          <a:effectLst/>
                        </a:rPr>
                        <a:t>amara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err="1">
                          <a:effectLst/>
                        </a:rPr>
                        <a:t>Platismatia</a:t>
                      </a:r>
                      <a:r>
                        <a:rPr lang="en-US" sz="1600" b="1" i="1" u="none" strike="noStrike" dirty="0">
                          <a:effectLst/>
                        </a:rPr>
                        <a:t> </a:t>
                      </a:r>
                      <a:r>
                        <a:rPr lang="en-US" sz="1600" b="1" i="1" u="none" strike="noStrike" dirty="0" err="1">
                          <a:effectLst/>
                        </a:rPr>
                        <a:t>glauca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err="1">
                          <a:effectLst/>
                        </a:rPr>
                        <a:t>Usnea</a:t>
                      </a:r>
                      <a:r>
                        <a:rPr lang="en-US" sz="1600" b="1" i="1" u="none" strike="noStrike" dirty="0">
                          <a:effectLst/>
                        </a:rPr>
                        <a:t> lapponica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Hypogymnia physodes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Parmelia </a:t>
                      </a:r>
                      <a:r>
                        <a:rPr lang="en-US" sz="1600" b="1" i="1" u="none" strike="noStrike" dirty="0" smtClean="0">
                          <a:effectLst/>
                        </a:rPr>
                        <a:t>sullcata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Phaeophyscia orbicularis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Physcia aipolia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Physcia stelaris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effectLst/>
                        </a:rPr>
                        <a:t>Xanthoria parietina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*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*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*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*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81" marR="8181" marT="8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69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1"/>
            <a:ext cx="11893731" cy="39188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Результаты и обсуждения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3612" y="6002300"/>
            <a:ext cx="9587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Рис. </a:t>
            </a:r>
            <a:r>
              <a:rPr lang="en-US" dirty="0" smtClean="0">
                <a:ea typeface="Times New Roman" panose="02020603050405020304" pitchFamily="18" charset="0"/>
              </a:rPr>
              <a:t>9</a:t>
            </a: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- Средний размер талломов </a:t>
            </a:r>
            <a:r>
              <a:rPr lang="ru-RU" dirty="0" smtClean="0">
                <a:ea typeface="Times New Roman" panose="02020603050405020304" pitchFamily="18" charset="0"/>
              </a:rPr>
              <a:t>в </a:t>
            </a:r>
            <a:r>
              <a:rPr lang="ru-RU" dirty="0" err="1" smtClean="0">
                <a:ea typeface="Times New Roman" panose="02020603050405020304" pitchFamily="18" charset="0"/>
              </a:rPr>
              <a:t>лихеносинузиях</a:t>
            </a: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в </a:t>
            </a:r>
            <a:r>
              <a:rPr lang="ru-RU" dirty="0" smtClean="0">
                <a:ea typeface="Times New Roman" panose="02020603050405020304" pitchFamily="18" charset="0"/>
              </a:rPr>
              <a:t>точках наблюдений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762150"/>
              </p:ext>
            </p:extLst>
          </p:nvPr>
        </p:nvGraphicFramePr>
        <p:xfrm>
          <a:off x="1088571" y="740681"/>
          <a:ext cx="10334171" cy="534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422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1"/>
            <a:ext cx="11893731" cy="39188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Результаты и обсуждения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8431" y="4585762"/>
            <a:ext cx="484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Times New Roman" panose="02020603050405020304" pitchFamily="18" charset="0"/>
              </a:rPr>
              <a:t>Рис. </a:t>
            </a:r>
            <a:r>
              <a:rPr lang="en-US" dirty="0" smtClean="0">
                <a:ea typeface="Times New Roman" panose="02020603050405020304" pitchFamily="18" charset="0"/>
              </a:rPr>
              <a:t>10</a:t>
            </a:r>
            <a:r>
              <a:rPr lang="ru-RU" dirty="0" smtClean="0">
                <a:ea typeface="Times New Roman" panose="02020603050405020304" pitchFamily="18" charset="0"/>
              </a:rPr>
              <a:t> - Спектры жизненных состояний 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C:\Users\Tanilinvic\Downloads\avgH6gW12H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53" y="391887"/>
            <a:ext cx="7038732" cy="41713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193971" y="4924894"/>
            <a:ext cx="61123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Times New Roman" panose="02020603050405020304" pitchFamily="18" charset="0"/>
              </a:rPr>
              <a:t>1 Балл- лишайник чувствует себя плохо (много некрозных пятен) </a:t>
            </a:r>
          </a:p>
          <a:p>
            <a:r>
              <a:rPr lang="ru-RU" sz="2000" b="1" dirty="0" smtClean="0">
                <a:ea typeface="Times New Roman" panose="02020603050405020304" pitchFamily="18" charset="0"/>
              </a:rPr>
              <a:t>2 Балла- лишайник чувствует себя нормально (мало некрозных пятен)</a:t>
            </a:r>
            <a:endParaRPr lang="ru-RU" sz="2000" b="1" dirty="0">
              <a:ea typeface="Times New Roman" panose="02020603050405020304" pitchFamily="18" charset="0"/>
            </a:endParaRPr>
          </a:p>
          <a:p>
            <a:r>
              <a:rPr lang="ru-RU" sz="2000" b="1" dirty="0" smtClean="0">
                <a:ea typeface="Times New Roman" panose="02020603050405020304" pitchFamily="18" charset="0"/>
              </a:rPr>
              <a:t>3 Балла- лишайники чувствуют себя отлично </a:t>
            </a:r>
          </a:p>
          <a:p>
            <a:r>
              <a:rPr lang="ru-RU" sz="2000" b="1" dirty="0" smtClean="0">
                <a:ea typeface="Times New Roman" panose="02020603050405020304" pitchFamily="18" charset="0"/>
              </a:rPr>
              <a:t>(нет повреждений)</a:t>
            </a:r>
            <a:endParaRPr lang="ru-RU" sz="2000" b="1" dirty="0">
              <a:ea typeface="Times New Roman" panose="02020603050405020304" pitchFamily="18" charset="0"/>
            </a:endParaRPr>
          </a:p>
          <a:p>
            <a:endParaRPr lang="ru-RU" dirty="0" smtClean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2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1"/>
            <a:ext cx="11893731" cy="39188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Результаты и обсуждения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C:\Users\Tanilinvic\Downloads\OWOIp1Sj_G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6" y="688460"/>
            <a:ext cx="7293519" cy="5070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2806" y="5390050"/>
            <a:ext cx="9031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Times New Roman" panose="02020603050405020304" pitchFamily="18" charset="0"/>
              </a:rPr>
              <a:t>Рис. 1</a:t>
            </a:r>
            <a:r>
              <a:rPr lang="en-US" dirty="0" smtClean="0">
                <a:ea typeface="Times New Roman" panose="02020603050405020304" pitchFamily="18" charset="0"/>
              </a:rPr>
              <a:t>1</a:t>
            </a:r>
            <a:r>
              <a:rPr lang="ru-RU" dirty="0" smtClean="0">
                <a:ea typeface="Times New Roman" panose="02020603050405020304" pitchFamily="18" charset="0"/>
              </a:rPr>
              <a:t> - Спектры онтогенетических состояний.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8075" y="688459"/>
            <a:ext cx="48482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v -</a:t>
            </a:r>
            <a:r>
              <a:rPr lang="ru-RU" dirty="0" smtClean="0"/>
              <a:t> </a:t>
            </a:r>
            <a:r>
              <a:rPr lang="ru-RU" dirty="0" err="1" smtClean="0"/>
              <a:t>виргинильные</a:t>
            </a:r>
            <a:r>
              <a:rPr lang="ru-RU" dirty="0" smtClean="0"/>
              <a:t> </a:t>
            </a:r>
            <a:r>
              <a:rPr lang="ru-RU" dirty="0" smtClean="0"/>
              <a:t>состояние</a:t>
            </a:r>
            <a:r>
              <a:rPr lang="ru-RU" b="1" dirty="0" smtClean="0">
                <a:ea typeface="Times New Roman" panose="02020603050405020304" pitchFamily="18" charset="0"/>
              </a:rPr>
              <a:t> </a:t>
            </a:r>
          </a:p>
          <a:p>
            <a:r>
              <a:rPr lang="en-US" dirty="0" smtClean="0"/>
              <a:t>g</a:t>
            </a:r>
            <a:r>
              <a:rPr lang="ru-RU" dirty="0" smtClean="0"/>
              <a:t>1 - (</a:t>
            </a:r>
            <a:r>
              <a:rPr lang="ru-RU" dirty="0"/>
              <a:t>молодые генеративные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g2 - (средне</a:t>
            </a:r>
            <a:r>
              <a:rPr lang="en-US" dirty="0" smtClean="0"/>
              <a:t>-</a:t>
            </a:r>
            <a:r>
              <a:rPr lang="ru-RU" dirty="0" smtClean="0"/>
              <a:t>возрастные генеративные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g</a:t>
            </a:r>
            <a:r>
              <a:rPr lang="ru-RU" dirty="0"/>
              <a:t>3 </a:t>
            </a:r>
            <a:r>
              <a:rPr lang="en-US" dirty="0" smtClean="0"/>
              <a:t>- </a:t>
            </a:r>
            <a:r>
              <a:rPr lang="ru-RU" dirty="0" smtClean="0"/>
              <a:t>(</a:t>
            </a:r>
            <a:r>
              <a:rPr lang="ru-RU" dirty="0"/>
              <a:t>старые генеративные</a:t>
            </a:r>
            <a:r>
              <a:rPr lang="ru-RU" dirty="0" smtClean="0"/>
              <a:t>)</a:t>
            </a:r>
            <a:endParaRPr lang="ru-RU" b="1" dirty="0">
              <a:ea typeface="Times New Roman" panose="02020603050405020304" pitchFamily="18" charset="0"/>
            </a:endParaRPr>
          </a:p>
          <a:p>
            <a:endParaRPr lang="ru-RU" sz="1600" dirty="0" smtClean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7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1"/>
            <a:ext cx="11893731" cy="39188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Результаты и обсуждения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907927"/>
              </p:ext>
            </p:extLst>
          </p:nvPr>
        </p:nvGraphicFramePr>
        <p:xfrm>
          <a:off x="1518308" y="863600"/>
          <a:ext cx="8149567" cy="556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149318" y="1612312"/>
            <a:ext cx="3919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Самые часто встречаемые виды, являются наиболее толерантные к загрязнению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2900" y="730124"/>
            <a:ext cx="812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Рис. </a:t>
            </a:r>
            <a:r>
              <a:rPr lang="ru-RU" dirty="0" smtClean="0">
                <a:ea typeface="Times New Roman" panose="02020603050405020304" pitchFamily="18" charset="0"/>
              </a:rPr>
              <a:t>1</a:t>
            </a:r>
            <a:r>
              <a:rPr lang="en-US" dirty="0" smtClean="0">
                <a:ea typeface="Times New Roman" panose="02020603050405020304" pitchFamily="18" charset="0"/>
              </a:rPr>
              <a:t>2</a:t>
            </a: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- Средний размер талломов </a:t>
            </a:r>
            <a:r>
              <a:rPr lang="ru-RU" i="1" dirty="0">
                <a:ea typeface="Times New Roman" panose="02020603050405020304" pitchFamily="18" charset="0"/>
              </a:rPr>
              <a:t>Physcia </a:t>
            </a:r>
            <a:r>
              <a:rPr lang="en-US" i="1" dirty="0" smtClean="0">
                <a:ea typeface="Times New Roman" panose="02020603050405020304" pitchFamily="18" charset="0"/>
              </a:rPr>
              <a:t>stellaris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и </a:t>
            </a:r>
            <a:r>
              <a:rPr lang="en-US" i="1" dirty="0">
                <a:ea typeface="Times New Roman" panose="02020603050405020304" pitchFamily="18" charset="0"/>
              </a:rPr>
              <a:t>Xanthoria parietina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1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1"/>
            <a:ext cx="11893731" cy="39188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Загрязнение атмосферного воздуха в городе Сыктывкар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863600"/>
            <a:ext cx="1022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Одной из проблем урбанизированных территорий, в том числе и города Сыктывкар, является загрязнение атмосферного воздуха.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Сыктывкаре </a:t>
            </a:r>
            <a:r>
              <a:rPr lang="ru-RU" dirty="0" smtClean="0"/>
              <a:t>одним из основных источников </a:t>
            </a:r>
            <a:r>
              <a:rPr lang="ru-RU" dirty="0"/>
              <a:t>загрязнения атмосферного воздуха является крупнейшее предприятие целлюлозно-бумажной промышленности – ОАО «Монди Сыктывкарский ЛПК</a:t>
            </a:r>
            <a:r>
              <a:rPr lang="ru-RU" dirty="0" smtClean="0"/>
              <a:t>», а также транспортная и энергетическая инфраструктура города, которые выбрасывают большое количество загрязняющих веществ. </a:t>
            </a:r>
            <a:r>
              <a:rPr lang="ru-RU" dirty="0"/>
              <a:t>В их состав входят СО</a:t>
            </a:r>
            <a:r>
              <a:rPr lang="ru-RU" baseline="-25000" dirty="0"/>
              <a:t>2</a:t>
            </a:r>
            <a:r>
              <a:rPr lang="ru-RU" dirty="0"/>
              <a:t>, NO</a:t>
            </a:r>
            <a:r>
              <a:rPr lang="ru-RU" baseline="-25000" dirty="0"/>
              <a:t>x</a:t>
            </a:r>
            <a:r>
              <a:rPr lang="ru-RU" dirty="0"/>
              <a:t>, SO</a:t>
            </a:r>
            <a:r>
              <a:rPr lang="ru-RU" baseline="-25000" dirty="0"/>
              <a:t>2</a:t>
            </a:r>
            <a:r>
              <a:rPr lang="ru-RU" dirty="0"/>
              <a:t> и неорганическая пыль. ЛПК является единственным значительным источником выбросов </a:t>
            </a:r>
            <a:r>
              <a:rPr lang="ru-RU" dirty="0" smtClean="0"/>
              <a:t>серосодержащего загрязняющего органического </a:t>
            </a:r>
            <a:r>
              <a:rPr lang="ru-RU" dirty="0"/>
              <a:t>вещества </a:t>
            </a:r>
            <a:r>
              <a:rPr lang="ru-RU" dirty="0" smtClean="0"/>
              <a:t>- </a:t>
            </a:r>
            <a:r>
              <a:rPr lang="ru-RU" dirty="0" err="1" smtClean="0"/>
              <a:t>метилмеркаптана</a:t>
            </a:r>
            <a:r>
              <a:rPr lang="ru-RU" dirty="0" smtClean="0"/>
              <a:t> </a:t>
            </a:r>
            <a:r>
              <a:rPr lang="ru-RU" dirty="0" smtClean="0"/>
              <a:t>и сероводорода.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http://www.mondijobs.ru/ru/PortalData/1/Resources/hr_country_site_ru/Mondi-Syktyvka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54" y="3495675"/>
            <a:ext cx="7260645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193377" y="6499451"/>
            <a:ext cx="4085645" cy="372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Рис. 1 СЛПК крупным планом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64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71162" y="258482"/>
            <a:ext cx="10052538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 smtClean="0"/>
              <a:t>Выводы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лихеноиндикации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выделяется две зоны загрязнения: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импактная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и буферная. В пределах </a:t>
            </a:r>
            <a:r>
              <a:rPr lang="ru-RU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импактной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зоны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(район Радиоцентра) с наибольшим обилием встречается два вида – 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Xantho</a:t>
            </a:r>
            <a:r>
              <a:rPr lang="en-US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paretina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Physcia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stellaris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отсутствии конкуренции со стороны других видов талломы указанных лишайников показывают высокую жизненность и крупные размеры.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пределах буферной зоны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(районы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Шламонакопитель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и Строитель), где ощущается </a:t>
            </a:r>
            <a:r>
              <a:rPr lang="ru-RU" dirty="0"/>
              <a:t>эффект от наличия в атмосфере незначительных доз сероводорода и диоксида серы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биологическое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разнообразие лишайников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возрастает – появляются другие виды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фисциевых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Physcia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aipolia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Phaeophyscia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orbicularis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районе жилого комплекса Горизонт и в поселке Зеленец появляются представители семейства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пармеливых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Parmelia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sulcata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Hypogymnia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physodes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Melanelia</a:t>
            </a:r>
            <a:r>
              <a:rPr lang="en-US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olivacea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Однако большее влияние, чем СЛПК здесь оказывает городской транспорт.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/>
              <a:t>Несмотря на то что ПДК не по одному из исследуемых веществ не был превышен, </a:t>
            </a:r>
            <a:r>
              <a:rPr lang="ru-RU" dirty="0" smtClean="0"/>
              <a:t>последствия загрязнения воздуха проявляются </a:t>
            </a:r>
            <a:r>
              <a:rPr lang="ru-RU" dirty="0"/>
              <a:t>в виде угнетения многих видов лишайников. </a:t>
            </a:r>
            <a:r>
              <a:rPr lang="ru-RU" dirty="0" smtClean="0"/>
              <a:t>Однако, на примере </a:t>
            </a:r>
            <a:r>
              <a:rPr lang="en-US" i="1" dirty="0" err="1" smtClean="0"/>
              <a:t>Xanthoria</a:t>
            </a:r>
            <a:r>
              <a:rPr lang="en-US" i="1" dirty="0" smtClean="0"/>
              <a:t> </a:t>
            </a:r>
            <a:r>
              <a:rPr lang="en-US" i="1" dirty="0" err="1"/>
              <a:t>parietina</a:t>
            </a:r>
            <a:r>
              <a:rPr lang="en-US" i="1" dirty="0"/>
              <a:t> </a:t>
            </a:r>
            <a:r>
              <a:rPr lang="ru-RU" dirty="0"/>
              <a:t>и </a:t>
            </a:r>
            <a:r>
              <a:rPr lang="en-US" i="1" dirty="0" err="1"/>
              <a:t>Physcia</a:t>
            </a:r>
            <a:r>
              <a:rPr lang="en-US" i="1" dirty="0"/>
              <a:t> </a:t>
            </a:r>
            <a:r>
              <a:rPr lang="en-US" i="1" dirty="0" err="1" smtClean="0"/>
              <a:t>stellaris</a:t>
            </a:r>
            <a:r>
              <a:rPr lang="ru-RU" i="1" dirty="0" smtClean="0"/>
              <a:t> </a:t>
            </a:r>
            <a:r>
              <a:rPr lang="ru-RU" dirty="0" smtClean="0"/>
              <a:t>видно, что</a:t>
            </a:r>
            <a:r>
              <a:rPr lang="ru-RU" i="1" dirty="0" smtClean="0"/>
              <a:t> </a:t>
            </a:r>
            <a:r>
              <a:rPr lang="ru-RU" dirty="0" smtClean="0"/>
              <a:t>не </a:t>
            </a:r>
            <a:r>
              <a:rPr lang="ru-RU" dirty="0"/>
              <a:t>все </a:t>
            </a:r>
            <a:r>
              <a:rPr lang="ru-RU" dirty="0" smtClean="0"/>
              <a:t>виды лишайников </a:t>
            </a:r>
            <a:r>
              <a:rPr lang="ru-RU" dirty="0"/>
              <a:t>при загрязнении </a:t>
            </a:r>
            <a:r>
              <a:rPr lang="ru-RU" dirty="0" smtClean="0"/>
              <a:t>воздуха сероводородом погибают </a:t>
            </a:r>
            <a:r>
              <a:rPr lang="ru-RU" dirty="0"/>
              <a:t>и </a:t>
            </a:r>
            <a:r>
              <a:rPr lang="ru-RU" dirty="0" smtClean="0"/>
              <a:t>чувствуют </a:t>
            </a:r>
            <a:r>
              <a:rPr lang="ru-RU" dirty="0"/>
              <a:t>себя </a:t>
            </a:r>
            <a:r>
              <a:rPr lang="ru-RU" dirty="0" err="1" smtClean="0"/>
              <a:t>угнетённо</a:t>
            </a:r>
            <a:r>
              <a:rPr lang="ru-RU" dirty="0" smtClean="0"/>
              <a:t>. Это необходимо учитывать при использовании метода </a:t>
            </a:r>
            <a:r>
              <a:rPr lang="ru-RU" dirty="0" err="1" smtClean="0"/>
              <a:t>лихеноиндикации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77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2970" y="2363483"/>
            <a:ext cx="912658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задачи: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основные зоны загрязнения </a:t>
            </a: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Оценить биологическое разнообразие лишайников в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зонах непосредственного воздействия СЛПК</a:t>
            </a: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реакции лишайников на загрязнение атмосферного воздуха на 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трех уровнях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популяция, </a:t>
            </a:r>
            <a:r>
              <a:rPr lang="ru-RU" sz="2000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синузии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видовое разнообразие.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2970" y="1098442"/>
            <a:ext cx="965562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Оценить степень загрязнения атмосферного воздуха под влиянием промышленных предприятий и транспорта </a:t>
            </a:r>
            <a:r>
              <a:rPr lang="ru-RU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Эжвинского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района города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Сыктывкар с использованием методов лихеноиндикации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5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1"/>
            <a:ext cx="11893731" cy="39188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Лихеноиндикация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2900" y="756023"/>
            <a:ext cx="1021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Лишайники являются чувствительными индикаторами загрязнения воздуха. Большинство </a:t>
            </a:r>
            <a:r>
              <a:rPr lang="ru-RU" dirty="0"/>
              <a:t>из них не выдерживают даже малейшего загрязнения и погибают. Особенно низка толерантность </a:t>
            </a:r>
            <a:r>
              <a:rPr lang="ru-RU" dirty="0" smtClean="0"/>
              <a:t>многих видов лишайников </a:t>
            </a:r>
            <a:r>
              <a:rPr lang="ru-RU" dirty="0"/>
              <a:t>к диоксиду серы, </a:t>
            </a:r>
            <a:r>
              <a:rPr lang="ru-RU" dirty="0" smtClean="0"/>
              <a:t>сероводороду, </a:t>
            </a:r>
            <a:r>
              <a:rPr lang="ru-RU" dirty="0"/>
              <a:t>фторидам </a:t>
            </a:r>
            <a:r>
              <a:rPr lang="ru-RU" dirty="0"/>
              <a:t>и тяжелым металлам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что </a:t>
            </a:r>
            <a:r>
              <a:rPr lang="ru-RU" dirty="0"/>
              <a:t>объясняется их анатомо-морфологическими и физиологическими особенностями </a:t>
            </a:r>
          </a:p>
        </p:txBody>
      </p:sp>
      <p:pic>
        <p:nvPicPr>
          <p:cNvPr id="3074" name="Picture 2" descr="http://www.waysofenlichenment.net/lichens/Bryoria/capillaris/Curtis_Bryoria_capillaris_Edgewood2%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14" y="2554407"/>
            <a:ext cx="2900135" cy="362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2414" y="6175721"/>
            <a:ext cx="3119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2.1 - Bryoria </a:t>
            </a:r>
            <a:r>
              <a:rPr lang="ru-RU" dirty="0"/>
              <a:t>capillaris</a:t>
            </a:r>
          </a:p>
        </p:txBody>
      </p:sp>
      <p:pic>
        <p:nvPicPr>
          <p:cNvPr id="3076" name="Picture 4" descr="http://www.waysofenlichenment.net/lichens/Evernia/mesomorpha/Evernia_mesomorpha-jason-20110708-64-46%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540001"/>
            <a:ext cx="4004854" cy="31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32575" y="5699828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2.2 - Evernia </a:t>
            </a:r>
            <a:r>
              <a:rPr lang="ru-RU" dirty="0"/>
              <a:t>mesomorpha</a:t>
            </a:r>
          </a:p>
        </p:txBody>
      </p:sp>
    </p:spTree>
    <p:extLst>
      <p:ext uri="{BB962C8B-B14F-4D97-AF65-F5344CB8AC3E}">
        <p14:creationId xmlns:p14="http://schemas.microsoft.com/office/powerpoint/2010/main" val="354400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1"/>
            <a:ext cx="11893731" cy="39188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Описание района исследования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2900" y="778087"/>
            <a:ext cx="1021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Лихенофлора южной и средней тайги республики </a:t>
            </a:r>
            <a:r>
              <a:rPr lang="ru-RU" b="1" dirty="0" smtClean="0"/>
              <a:t>Коми</a:t>
            </a:r>
          </a:p>
          <a:p>
            <a:pPr algn="just"/>
            <a:r>
              <a:rPr lang="ru-RU" dirty="0" smtClean="0"/>
              <a:t>Лихенофлора </a:t>
            </a:r>
            <a:r>
              <a:rPr lang="ru-RU" dirty="0"/>
              <a:t>равнинной части Республики Коми, подзоны южной и средней тайги довольно богата. Количество видов лишайников насчитывает 429 видов (436 таксонов, включая подвиды и разновидности) из 15 порядков, 49 семейств и 112 родов. 180 видов отмечены впервые для равнинной части республики (подзоны южной и средней тайги).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7028" y="4672938"/>
            <a:ext cx="99277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ea typeface="Times New Roman" panose="02020603050405020304" pitchFamily="18" charset="0"/>
              </a:rPr>
              <a:t>Ведущими по числу видов являются семейства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Cladoniaceae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(44 вида),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Parmeliaceae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(42),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Lecanoraceae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(34),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Physciaceae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(33),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Pertusariaceae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и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Peltigeraceae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(по 20),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Bacidiaceae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(19),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Mycocaliciaceae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(18),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Coniocybaceae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(16),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Lecideaceae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(15), объединяющие более половины (61.1%) видового состава </a:t>
            </a:r>
            <a:r>
              <a:rPr lang="ru-RU" dirty="0" err="1" smtClean="0">
                <a:effectLst/>
                <a:ea typeface="Times New Roman" panose="02020603050405020304" pitchFamily="18" charset="0"/>
              </a:rPr>
              <a:t>лихенофлоры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. Ведущие роды -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Cladonia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(38 видов),</a:t>
            </a:r>
            <a:r>
              <a:rPr lang="ru-RU" i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Lecanora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(24), </a:t>
            </a:r>
            <a:r>
              <a:rPr lang="ru-RU" dirty="0" err="1" smtClean="0">
                <a:effectLst/>
                <a:ea typeface="Times New Roman" panose="02020603050405020304" pitchFamily="18" charset="0"/>
              </a:rPr>
              <a:t>Peltigera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(18),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Chaenotheca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и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Pertusaria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(по 14),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Arthonia</a:t>
            </a:r>
            <a:r>
              <a:rPr lang="ru-RU" i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(13),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Chaenothecopsis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и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Micarea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(по 12),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Bacidia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(10), </a:t>
            </a:r>
            <a:r>
              <a:rPr lang="ru-RU" i="1" dirty="0" smtClean="0">
                <a:effectLst/>
                <a:ea typeface="Times New Roman" panose="02020603050405020304" pitchFamily="18" charset="0"/>
              </a:rPr>
              <a:t>Bryoria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Calicium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Caloplaca</a:t>
            </a:r>
            <a:r>
              <a:rPr lang="ru-RU" i="1" dirty="0" smtClean="0">
                <a:effectLst/>
                <a:ea typeface="Times New Roman" panose="02020603050405020304" pitchFamily="18" charset="0"/>
              </a:rPr>
              <a:t>,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Lecidea</a:t>
            </a:r>
            <a:r>
              <a:rPr lang="ru-RU" i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и </a:t>
            </a:r>
            <a:r>
              <a:rPr lang="ru-RU" i="1" dirty="0" err="1" smtClean="0">
                <a:effectLst/>
                <a:ea typeface="Times New Roman" panose="02020603050405020304" pitchFamily="18" charset="0"/>
              </a:rPr>
              <a:t>Rinodina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1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6/CladoniaSpec.jpg/1200px-CladoniaSp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43" y="3678"/>
            <a:ext cx="4397375" cy="29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3737" y="2924267"/>
            <a:ext cx="2917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a typeface="Times New Roman" panose="02020603050405020304" pitchFamily="18" charset="0"/>
              </a:rPr>
              <a:t>Рис. 2.3 - Cladoniaceae</a:t>
            </a:r>
            <a:endParaRPr lang="ru-RU" b="1" dirty="0"/>
          </a:p>
        </p:txBody>
      </p:sp>
      <p:pic>
        <p:nvPicPr>
          <p:cNvPr id="1028" name="Picture 4" descr="http://ketenewplymouth.peoplesnetworknz.info/image_files/0000/0001/1779/Family_Parmeliacea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82" y="3361173"/>
            <a:ext cx="4079895" cy="30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3737" y="6404187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a typeface="Times New Roman" panose="02020603050405020304" pitchFamily="18" charset="0"/>
              </a:rPr>
              <a:t>Рис. 2.4 - Parmeliaceae</a:t>
            </a:r>
            <a:endParaRPr lang="ru-RU" b="1" dirty="0"/>
          </a:p>
        </p:txBody>
      </p:sp>
      <p:pic>
        <p:nvPicPr>
          <p:cNvPr id="1030" name="Picture 6" descr="http://warehouse1.indicia.org.uk/upload/med-p18h0g0q9rtcu1s281l9inp11jmv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4" y="6974"/>
            <a:ext cx="3073401" cy="29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50030" y="2924267"/>
            <a:ext cx="26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a typeface="Times New Roman" panose="02020603050405020304" pitchFamily="18" charset="0"/>
              </a:rPr>
              <a:t>Рис. 2.4 Physciaceae</a:t>
            </a:r>
            <a:r>
              <a:rPr lang="ru-RU" b="1" dirty="0" smtClean="0">
                <a:ea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1032" name="Picture 8" descr="http://www.commanster.eu/commanster/Mushrooms/Lichens/Lichens/Lecanora.chlarot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4" y="3361173"/>
            <a:ext cx="4587875" cy="30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62666" y="6404187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a typeface="Times New Roman" panose="02020603050405020304" pitchFamily="18" charset="0"/>
              </a:rPr>
              <a:t>Рис. 2.5 Lecanoraceae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960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0507" cy="6604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820507" y="0"/>
            <a:ext cx="6211836" cy="39188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Расположение точек и роза ветров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820507" y="522514"/>
            <a:ext cx="6211836" cy="619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Посёлок Зеленец (около школы) находится на значительном расстоянии от СЛПК)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Местечко радиоцентр находится в непосредственной близости к СЛПК, и автомагистрали, так же как стоит учитывать ветер, что может значительно усугублять состояние лишайников в данной точке из за выбросов ТЭЦ расположенной на территории СЛПК и является главным загрязнителем атмосферы. 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Жилой комплекс «Строитель» так же расположен близко к СЛПК но не так подвержен ТЭК как Радиоцентр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Жилой комплекс «Горизонт»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7602" y="6548209"/>
            <a:ext cx="6741823" cy="372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Рис. 4 - Карта </a:t>
            </a:r>
            <a:r>
              <a:rPr lang="ru-RU" sz="1800" dirty="0" err="1" smtClean="0">
                <a:solidFill>
                  <a:schemeClr val="tx1"/>
                </a:solidFill>
              </a:rPr>
              <a:t>Эжвы</a:t>
            </a:r>
            <a:r>
              <a:rPr lang="ru-RU" sz="1800" dirty="0" smtClean="0">
                <a:solidFill>
                  <a:schemeClr val="tx1"/>
                </a:solidFill>
              </a:rPr>
              <a:t> и точки сбора образцов и замеров.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0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2900" y="863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  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2900" y="863600"/>
            <a:ext cx="3219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dirty="0"/>
              <a:t>Заказник «Белый» учрежден постановлением Совета Министров Коми АССР от 26.06.1989г. № 193 с целью сохранения обширных массивов лишайниковых сосновых боров, находящихся в эталонном для средней тайги состоянии. Располагается на территории МО МР «</a:t>
            </a:r>
            <a:r>
              <a:rPr lang="ru-RU" dirty="0" err="1"/>
              <a:t>Усть</a:t>
            </a:r>
            <a:r>
              <a:rPr lang="ru-RU" dirty="0"/>
              <a:t> – </a:t>
            </a:r>
            <a:r>
              <a:rPr lang="ru-RU" dirty="0" err="1"/>
              <a:t>Вымский</a:t>
            </a:r>
            <a:r>
              <a:rPr lang="ru-RU" dirty="0"/>
              <a:t>» и МО МР «</a:t>
            </a:r>
            <a:r>
              <a:rPr lang="ru-RU" dirty="0" err="1"/>
              <a:t>Сыктывдинский</a:t>
            </a:r>
            <a:r>
              <a:rPr lang="ru-RU" dirty="0"/>
              <a:t>» на левом берегу реки </a:t>
            </a:r>
            <a:r>
              <a:rPr lang="ru-RU" dirty="0" err="1"/>
              <a:t>Вычегда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b="1" dirty="0"/>
          </a:p>
        </p:txBody>
      </p:sp>
      <p:pic>
        <p:nvPicPr>
          <p:cNvPr id="6146" name="Picture 2" descr="https://komiinform.ru/content/image-news/103170/html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63" y="681712"/>
            <a:ext cx="6756037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32224" y="5840948"/>
            <a:ext cx="6826376" cy="372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Рис. 3 Щит с информацией, заказник «Белый»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4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67" y="161925"/>
            <a:ext cx="12353998" cy="48357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Таблица 1. Сравнение содержания сероводорода и диоксида серы по всем точкам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74989"/>
              </p:ext>
            </p:extLst>
          </p:nvPr>
        </p:nvGraphicFramePr>
        <p:xfrm>
          <a:off x="201417" y="463763"/>
          <a:ext cx="11888983" cy="6384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3504"/>
                <a:gridCol w="1895972"/>
                <a:gridCol w="2430731"/>
                <a:gridCol w="1411519"/>
                <a:gridCol w="2148155"/>
                <a:gridCol w="1669102"/>
              </a:tblGrid>
              <a:tr h="32325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Диоксид серы мг/м3 2014 год</a:t>
                      </a:r>
                      <a:endParaRPr lang="ru-RU" sz="16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6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Дата отбора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Зеленец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Горизонт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Строитель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Шламонакопитель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Радиоцентр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Март 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0,00167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0,00160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0,00290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&lt;0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0,00067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7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Апрель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0,00200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0,00160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0,00233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0,00233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Май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0,00200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0,00400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0,00393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0,00167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Июнь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0,00133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0,01000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0,00714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0,00267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Июль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0,00033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0,01000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0,01619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0,00167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Август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0,00133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0,00423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0,00581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0,00233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Сентябрь 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0,00111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0,00731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0,01000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0,00511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Октябрь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0,00167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0,01000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0,01000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0,00300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Сероводород мг/м3 2014 год</a:t>
                      </a:r>
                      <a:endParaRPr lang="ru-RU" sz="16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6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Дата отбора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Зеленец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Горизонт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Строитель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Шламонакопитель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sng" strike="noStrike" dirty="0">
                          <a:effectLst/>
                        </a:rPr>
                        <a:t>Радиоцентр</a:t>
                      </a:r>
                      <a:endParaRPr lang="ru-RU" sz="1600" b="1" i="0" u="sng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Март 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0,00067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0,00208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0,00200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0,00100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Апрель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0,00000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0,00208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0,00207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&lt;0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0,00467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Май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0,00333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0,00120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0,00161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0,00067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Июнь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0,00000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0,00300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0,00239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0,00150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Июль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0,00133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0,00308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0,00324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0,00400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Август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0,00067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0,00308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0,00410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0,00500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Сентябрь 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0,00022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0,00358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0,00363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&lt;0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0,00367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Октябрь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0,00000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0,00341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0,00349</a:t>
                      </a:r>
                      <a:endParaRPr lang="ru-RU" sz="1400" b="1" i="1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&lt;0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0,00533</a:t>
                      </a:r>
                      <a:endParaRPr lang="ru-RU" sz="1400" b="1" i="1" u="none" strike="noStrike" dirty="0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32320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952</TotalTime>
  <Words>1400</Words>
  <Application>Microsoft Office PowerPoint</Application>
  <PresentationFormat>Произвольный</PresentationFormat>
  <Paragraphs>411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МИНИСТЕРСТВО ОБРАЗОВАНИЯ И НАУКИ РОССИЙСКОЙ ФЕДЕРАЦИИ ФГБОУ ВО «СЫКТЫВКАРСКИЙ ГОСУДАРСТВЕННЫЙ УНИВЕРСИТЕТ ИМЕНИ ПИТИРИМА СОРОКИНА» ИНСТИТУТ ЕСТЕСТВЕННЫХ НАУК КАФЕДРА ЭКОЛОГИИ</vt:lpstr>
      <vt:lpstr>Загрязнение атмосферного воздуха в городе Сыктывкар</vt:lpstr>
      <vt:lpstr>Презентация PowerPoint</vt:lpstr>
      <vt:lpstr>Лихеноиндикация </vt:lpstr>
      <vt:lpstr>Описание района исследования </vt:lpstr>
      <vt:lpstr>Презентация PowerPoint</vt:lpstr>
      <vt:lpstr>Расположение точек и роза ветров </vt:lpstr>
      <vt:lpstr>Презентация PowerPoint</vt:lpstr>
      <vt:lpstr>Таблица 1. Сравнение содержания сероводорода и диоксида серы по всем точкам</vt:lpstr>
      <vt:lpstr>Рис. 5.1  - Схема расположения СЛПК и м. Радиоцентр </vt:lpstr>
      <vt:lpstr>Результаты и обсуждения</vt:lpstr>
      <vt:lpstr>Результаты и обсуждения</vt:lpstr>
      <vt:lpstr>Результаты и обсуждения</vt:lpstr>
      <vt:lpstr>Презентация PowerPoint</vt:lpstr>
      <vt:lpstr>Презентация PowerPoint</vt:lpstr>
      <vt:lpstr>Результаты и обсуждения</vt:lpstr>
      <vt:lpstr>Результаты и обсуждения</vt:lpstr>
      <vt:lpstr>Результаты и обсуждения</vt:lpstr>
      <vt:lpstr>Результаты и обсуждения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ДИПЛОМНАЯ РАБОТА   </dc:title>
  <dc:creator>Пользователь Windows</dc:creator>
  <cp:lastModifiedBy>PlyusninSN</cp:lastModifiedBy>
  <cp:revision>100</cp:revision>
  <dcterms:created xsi:type="dcterms:W3CDTF">2017-05-30T19:36:40Z</dcterms:created>
  <dcterms:modified xsi:type="dcterms:W3CDTF">2017-06-15T09:54:08Z</dcterms:modified>
</cp:coreProperties>
</file>